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80" r:id="rId3"/>
    <p:sldId id="282" r:id="rId4"/>
    <p:sldId id="269" r:id="rId5"/>
    <p:sldId id="271" r:id="rId6"/>
    <p:sldId id="259" r:id="rId7"/>
    <p:sldId id="260" r:id="rId8"/>
    <p:sldId id="264" r:id="rId9"/>
    <p:sldId id="274" r:id="rId10"/>
    <p:sldId id="267" r:id="rId11"/>
    <p:sldId id="262" r:id="rId12"/>
    <p:sldId id="263" r:id="rId13"/>
    <p:sldId id="268" r:id="rId14"/>
    <p:sldId id="287" r:id="rId15"/>
    <p:sldId id="272" r:id="rId16"/>
    <p:sldId id="275" r:id="rId17"/>
    <p:sldId id="277" r:id="rId18"/>
    <p:sldId id="270" r:id="rId19"/>
    <p:sldId id="288" r:id="rId20"/>
    <p:sldId id="290" r:id="rId21"/>
    <p:sldId id="284" r:id="rId22"/>
    <p:sldId id="286" r:id="rId23"/>
    <p:sldId id="285" r:id="rId24"/>
    <p:sldId id="278" r:id="rId25"/>
  </p:sldIdLst>
  <p:sldSz cx="9144000" cy="5143500" type="screen16x9"/>
  <p:notesSz cx="6858000" cy="9144000"/>
  <p:embeddedFontLst>
    <p:embeddedFont>
      <p:font typeface="Agency FB" panose="020B0503020202020204" pitchFamily="34" charset="0"/>
      <p:regular r:id="rId27"/>
      <p:bold r:id="rId28"/>
    </p:embeddedFont>
    <p:embeddedFont>
      <p:font typeface="Anaheim" panose="020B0604020202020204" charset="0"/>
      <p:regular r:id="rId29"/>
    </p:embeddedFont>
    <p:embeddedFont>
      <p:font typeface="Barlow Condensed" panose="00000506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xygen" panose="02000503000000000000" pitchFamily="2" charset="0"/>
      <p:regular r:id="rId38"/>
      <p:bold r:id="rId39"/>
    </p:embeddedFont>
    <p:embeddedFont>
      <p:font typeface="Proxima Nova" panose="020B060402020202020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2B7AF6-69F3-4993-AD13-4A507065D21F}">
  <a:tblStyle styleId="{812B7AF6-69F3-4993-AD13-4A507065D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191" autoAdjust="0"/>
  </p:normalViewPr>
  <p:slideViewPr>
    <p:cSldViewPr snapToGrid="0">
      <p:cViewPr varScale="1">
        <p:scale>
          <a:sx n="70" d="100"/>
          <a:sy n="70" d="100"/>
        </p:scale>
        <p:origin x="12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NFL Fantasy AI Predictor.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f7b457e6cb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f7b457e6cb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Ronnie Stated our goal is to predict “sleepers”, those players who have potential for big Fantasy Scores but are overlooked by the current models. Since, we are providing suggested draft order for the entire fantasy squad this had to be balanced with “conventional wisdom”, we had to make sure that in our efforts to predict “sleepers” that favored candidates still appeared in draft locations that insured a winning fantasy team.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1826308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18263083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Evaluating models – we looked at a wide range of models in each of the disciplines. We looked at unsupervised learning and while our data did lend itself to clustering, which you will see in a later slide.  We also looked at deep-learning models. We ran our largest dataset though 179 </a:t>
            </a:r>
            <a:r>
              <a:rPr lang="en-US" dirty="0" err="1"/>
              <a:t>Keras</a:t>
            </a:r>
            <a:r>
              <a:rPr lang="en-US" dirty="0"/>
              <a:t> turner trials.  However, the deep learning models suffered to produce good results. We chose to concentrate on supervised learning models to achieve our prediction results.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29bf9f8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29bf9f8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our data against 9 algorithms, with 6 scalers.  We ran each of our 4 sets of data independent of each other. Not all datasets performed equally with each model. Each data set has it own saved ML model. </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total we ran our largest dataset through over 450 models. In the end linear regression and extra trees regressions produced the best results respective to their input datasets.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While our data did form the expected clusters by skill position – the models were unable to produce the ranked results we were looking to get. </a:t>
            </a:r>
          </a:p>
        </p:txBody>
      </p:sp>
    </p:spTree>
    <p:extLst>
      <p:ext uri="{BB962C8B-B14F-4D97-AF65-F5344CB8AC3E}">
        <p14:creationId xmlns:p14="http://schemas.microsoft.com/office/powerpoint/2010/main" val="67218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f7b457e6c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f7b457e6cb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establishing some effective models – we focused on creating features and standardizing input features to produce our desired rankings. The wizardry really did happen in this step, If you are interested in seeing how we calculated our magic features by all means check it out in the </a:t>
            </a:r>
            <a:r>
              <a:rPr lang="en-US" dirty="0" err="1"/>
              <a:t>NFL_Fantasy_improve</a:t>
            </a:r>
            <a:r>
              <a:rPr lang="en-US" dirty="0"/>
              <a:t> _</a:t>
            </a:r>
            <a:r>
              <a:rPr lang="en-US" dirty="0" err="1"/>
              <a:t>Target_woQB</a:t>
            </a:r>
            <a:r>
              <a:rPr lang="en-US" dirty="0"/>
              <a:t> notebook.  We were able to verify our magic, by watching a specific player we predicted should be higher in the draft order – move up in the draft order during the few days we had to monitor changes! Yay magic.</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f7b457e6c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f7b457e6c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Fantasy football is 18.6 Billion dollar yearly industry with both season long and daily fantasy options. The yearly market itself produces</a:t>
            </a:r>
            <a:r>
              <a:rPr lang="en" dirty="0"/>
              <a:t> 6X more than the total of the NFLs current revenue and makes 4.5X more than the Dallas Cowboys complete value.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a:t>
            </a:r>
            <a:r>
              <a:rPr lang="en-US" b="0" i="0" dirty="0">
                <a:solidFill>
                  <a:srgbClr val="0A1529"/>
                </a:solidFill>
                <a:effectLst/>
                <a:latin typeface="Agency FB" panose="020B0503020202020204" pitchFamily="34" charset="0"/>
              </a:rPr>
              <a:t>ntasy football is a essentially a game that allows you to be the owner, GM, and coach of your very own football team. Competing against your friends, you draft a team made up of NFL players and based on their on-field performance in a given week, you score points. Add up all the points and ,just like real life, the team with the most at the end of the NFL week is the winner for that week. You essentially have a record, play for the playoffs and if you finish in the top 3 or in the case of daily fantasy the top percentile you take home the cash, which varies greatly among different leagues as each league will have they're own buy in.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44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f7b457e6cb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f7b457e6cb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f7b457e6cb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f7b457e6cb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team consists of 9 starters in 7 positions. The 7 positions are quarterback (QB), running back (RB), wide receiver (WR), tight end (TE), kicker(K) and team defense (DF). We wanted to see if we could transform data sources and NFL statistics, engineer features for machine learning, create data frames and a database to try predict and "cheat" the draft all in an effort to look for potential "sleepers" in our home leagues or daily fantasy drafts to find maximum value of players at minimal draft costs.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7b457e6c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f7b457e6c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b="0" i="0" dirty="0">
                <a:solidFill>
                  <a:srgbClr val="0A1529"/>
                </a:solidFill>
                <a:effectLst/>
                <a:latin typeface="+mj-lt"/>
              </a:rPr>
              <a:t>There are multiple rounds in each draft. A drafting order is predetermined or randomly selected. Each team takes turns picking players for his or her roster. If there are 12 owners in your league, the team picking last in the first round would have the first pick in the second round (1 to 12, 12 to 1, 1 to 12, </a:t>
            </a:r>
            <a:r>
              <a:rPr lang="en-US" sz="900" b="0" i="0" dirty="0" err="1">
                <a:solidFill>
                  <a:srgbClr val="0A1529"/>
                </a:solidFill>
                <a:effectLst/>
                <a:latin typeface="+mj-lt"/>
              </a:rPr>
              <a:t>etc</a:t>
            </a:r>
            <a:r>
              <a:rPr lang="en-US" sz="900" b="0" i="0" dirty="0">
                <a:solidFill>
                  <a:srgbClr val="0A1529"/>
                </a:solidFill>
                <a:effectLst/>
                <a:latin typeface="+mj-lt"/>
              </a:rPr>
              <a:t>).</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Standard: </a:t>
            </a:r>
          </a:p>
          <a:p>
            <a:pPr marL="0" lvl="0" indent="0" algn="l" rtl="0">
              <a:spcBef>
                <a:spcPts val="0"/>
              </a:spcBef>
              <a:spcAft>
                <a:spcPts val="0"/>
              </a:spcAft>
              <a:buNone/>
            </a:pPr>
            <a:r>
              <a:rPr lang="en-US" sz="900" b="0" i="0" dirty="0">
                <a:solidFill>
                  <a:srgbClr val="0A1529"/>
                </a:solidFill>
                <a:effectLst/>
                <a:latin typeface="+mj-lt"/>
              </a:rPr>
              <a:t>25 passing yards: 1 point</a:t>
            </a:r>
            <a:br>
              <a:rPr lang="en-US" sz="900" dirty="0">
                <a:latin typeface="+mj-lt"/>
              </a:rPr>
            </a:br>
            <a:r>
              <a:rPr lang="en-US" sz="900" b="0" i="0" dirty="0">
                <a:solidFill>
                  <a:srgbClr val="0A1529"/>
                </a:solidFill>
                <a:effectLst/>
                <a:latin typeface="+mj-lt"/>
              </a:rPr>
              <a:t>Passing touchdown: 4 points</a:t>
            </a:r>
            <a:br>
              <a:rPr lang="en-US" sz="900" dirty="0">
                <a:latin typeface="+mj-lt"/>
              </a:rPr>
            </a:br>
            <a:r>
              <a:rPr lang="en-US" sz="900" b="0" i="0" dirty="0">
                <a:solidFill>
                  <a:srgbClr val="0A1529"/>
                </a:solidFill>
                <a:effectLst/>
                <a:latin typeface="+mj-lt"/>
              </a:rPr>
              <a:t>10 rushing or receiving yards: 1 point</a:t>
            </a:r>
            <a:br>
              <a:rPr lang="en-US" sz="900" dirty="0">
                <a:latin typeface="+mj-lt"/>
              </a:rPr>
            </a:br>
            <a:r>
              <a:rPr lang="en-US" sz="900" b="0" i="0" dirty="0">
                <a:solidFill>
                  <a:srgbClr val="0A1529"/>
                </a:solidFill>
                <a:effectLst/>
                <a:latin typeface="+mj-lt"/>
              </a:rPr>
              <a:t>Rushing or receiving touchdown: 6 points</a:t>
            </a:r>
            <a:br>
              <a:rPr lang="en-US" sz="900" dirty="0">
                <a:latin typeface="+mj-lt"/>
              </a:rPr>
            </a:br>
            <a:r>
              <a:rPr lang="en-US" sz="900" b="0" i="0" dirty="0">
                <a:solidFill>
                  <a:srgbClr val="0A1529"/>
                </a:solidFill>
                <a:effectLst/>
                <a:latin typeface="+mj-lt"/>
              </a:rPr>
              <a:t>Interception or lost fumble: -2 points</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PPR: </a:t>
            </a:r>
          </a:p>
          <a:p>
            <a:pPr marL="0" lvl="0" indent="0" algn="l" rtl="0">
              <a:spcBef>
                <a:spcPts val="0"/>
              </a:spcBef>
              <a:spcAft>
                <a:spcPts val="0"/>
              </a:spcAft>
              <a:buNone/>
            </a:pPr>
            <a:r>
              <a:rPr lang="en-US" sz="900" b="0" i="0" dirty="0">
                <a:solidFill>
                  <a:srgbClr val="0A1529"/>
                </a:solidFill>
                <a:effectLst/>
                <a:latin typeface="+mj-lt"/>
              </a:rPr>
              <a:t>Same as standard scoring, however one reception earns one point. These leagues make receivers, tight ends and pass-catching running backs much more valuable. There are also half-PPR leagues that award 0.5 points per catch.</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ADP: </a:t>
            </a:r>
            <a:r>
              <a:rPr lang="en-US" sz="900" b="0" i="0" dirty="0">
                <a:solidFill>
                  <a:srgbClr val="BDC1C6"/>
                </a:solidFill>
                <a:effectLst/>
                <a:latin typeface="+mj-lt"/>
              </a:rPr>
              <a:t>Average draft position (ADP) is </a:t>
            </a:r>
            <a:r>
              <a:rPr lang="en-US" sz="900" b="1" i="0" dirty="0">
                <a:solidFill>
                  <a:srgbClr val="BDC1C6"/>
                </a:solidFill>
                <a:effectLst/>
                <a:latin typeface="+mj-lt"/>
              </a:rPr>
              <a:t>an informative tool for gaining general understanding of how fantasy football owners currently view players</a:t>
            </a:r>
            <a:r>
              <a:rPr lang="en-US" sz="900" b="0" i="0" dirty="0">
                <a:solidFill>
                  <a:srgbClr val="BDC1C6"/>
                </a:solidFill>
                <a:effectLst/>
                <a:latin typeface="+mj-lt"/>
              </a:rPr>
              <a:t>. Quality ADP data providers painstakingly calculate the results by weeding out computer selections and wild outliers </a:t>
            </a:r>
            <a:endParaRPr sz="900"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f7b457e6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f7b457e6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WR, RBs, and TEs rank higher in ADP, score the most amount of fantasy points,  and comprise the majority of players chosen in a given draft,  the emphasis and interests we chose to find ‘sleepers’ were skill positions primarily, quarterbacks secondarily, and lastly rookies in all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rough breakdown of what the statistics are on a fantasy draft as well as some of our features we engineered i.e. for Running Backs </a:t>
            </a:r>
          </a:p>
          <a:p>
            <a:pPr marL="0" lvl="0" indent="0" algn="l" rtl="0">
              <a:spcBef>
                <a:spcPts val="0"/>
              </a:spcBef>
              <a:spcAft>
                <a:spcPts val="0"/>
              </a:spcAft>
              <a:buNone/>
            </a:pPr>
            <a:r>
              <a:rPr lang="en-US" dirty="0"/>
              <a:t>We determined: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Production: defined as all receiving yards + rec </a:t>
            </a:r>
            <a:r>
              <a:rPr lang="en-US" dirty="0" err="1"/>
              <a:t>tds</a:t>
            </a:r>
            <a:r>
              <a:rPr lang="en-US" dirty="0"/>
              <a:t> + rushing yards + rushing </a:t>
            </a:r>
            <a:r>
              <a:rPr lang="en-US" dirty="0" err="1"/>
              <a:t>tds</a:t>
            </a:r>
            <a:r>
              <a:rPr lang="en-US" dirty="0"/>
              <a:t>, / Usage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 </a:t>
            </a:r>
          </a:p>
          <a:p>
            <a:pPr marL="0" lvl="0" indent="0" algn="l" rtl="0">
              <a:spcBef>
                <a:spcPts val="0"/>
              </a:spcBef>
              <a:spcAft>
                <a:spcPts val="0"/>
              </a:spcAft>
              <a:buNone/>
            </a:pPr>
            <a:r>
              <a:rPr lang="en-US" dirty="0"/>
              <a:t>Usage is : Targets + Rushing Atts / Number of Games Played</a:t>
            </a:r>
          </a:p>
          <a:p>
            <a:pPr marL="0" lvl="0" indent="0" algn="l" rtl="0">
              <a:spcBef>
                <a:spcPts val="0"/>
              </a:spcBef>
              <a:spcAft>
                <a:spcPts val="0"/>
              </a:spcAft>
              <a:buNone/>
            </a:pPr>
            <a:r>
              <a:rPr lang="en-US" dirty="0"/>
              <a:t>Lastly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TotYrdsScrm</a:t>
            </a:r>
            <a:r>
              <a:rPr lang="en-US" dirty="0"/>
              <a:t>: </a:t>
            </a:r>
            <a:r>
              <a:rPr lang="en-US" dirty="0" err="1"/>
              <a:t>Receving</a:t>
            </a:r>
            <a:r>
              <a:rPr lang="en-US" dirty="0"/>
              <a:t> Yards + Rushing yards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f7b457e6cb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f7b457e6c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600" y="1119850"/>
            <a:ext cx="4230300" cy="242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57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00600" y="3547850"/>
            <a:ext cx="423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accent3"/>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ubTitle" idx="1"/>
          </p:nvPr>
        </p:nvSpPr>
        <p:spPr>
          <a:xfrm>
            <a:off x="846350" y="1386100"/>
            <a:ext cx="4294800" cy="32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28" name="Google Shape;128;p1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721163" y="1727613"/>
            <a:ext cx="174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4721163" y="2335604"/>
            <a:ext cx="2536200" cy="14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1"/>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4"/>
          </p:nvPr>
        </p:nvSpPr>
        <p:spPr>
          <a:xfrm>
            <a:off x="5348447" y="2848515"/>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5"/>
          </p:nvPr>
        </p:nvSpPr>
        <p:spPr>
          <a:xfrm>
            <a:off x="5348437" y="3528746"/>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6"/>
          </p:nvPr>
        </p:nvSpPr>
        <p:spPr>
          <a:xfrm>
            <a:off x="5348441" y="3874701"/>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2"/>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2"/>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2"/>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22"/>
          <p:cNvSpPr txBox="1">
            <a:spLocks noGrp="1"/>
          </p:cNvSpPr>
          <p:nvPr>
            <p:ph type="title" idx="5"/>
          </p:nvPr>
        </p:nvSpPr>
        <p:spPr>
          <a:xfrm>
            <a:off x="5712599" y="2017525"/>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2"/>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4"/>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4"/>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4"/>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6"/>
          <p:cNvSpPr txBox="1">
            <a:spLocks noGrp="1"/>
          </p:cNvSpPr>
          <p:nvPr>
            <p:ph type="title" hasCustomPrompt="1"/>
          </p:nvPr>
        </p:nvSpPr>
        <p:spPr>
          <a:xfrm>
            <a:off x="3734100" y="69886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7" name="Google Shape;217;p26"/>
          <p:cNvSpPr txBox="1">
            <a:spLocks noGrp="1"/>
          </p:cNvSpPr>
          <p:nvPr>
            <p:ph type="subTitle" idx="1"/>
          </p:nvPr>
        </p:nvSpPr>
        <p:spPr>
          <a:xfrm>
            <a:off x="3734088" y="114098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8" name="Google Shape;218;p26"/>
          <p:cNvSpPr txBox="1">
            <a:spLocks noGrp="1"/>
          </p:cNvSpPr>
          <p:nvPr>
            <p:ph type="title" idx="2" hasCustomPrompt="1"/>
          </p:nvPr>
        </p:nvSpPr>
        <p:spPr>
          <a:xfrm>
            <a:off x="3734100" y="2041888"/>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26"/>
          <p:cNvSpPr txBox="1">
            <a:spLocks noGrp="1"/>
          </p:cNvSpPr>
          <p:nvPr>
            <p:ph type="subTitle" idx="3"/>
          </p:nvPr>
        </p:nvSpPr>
        <p:spPr>
          <a:xfrm>
            <a:off x="3734088" y="2502813"/>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26"/>
          <p:cNvSpPr txBox="1">
            <a:spLocks noGrp="1"/>
          </p:cNvSpPr>
          <p:nvPr>
            <p:ph type="title" idx="4" hasCustomPrompt="1"/>
          </p:nvPr>
        </p:nvSpPr>
        <p:spPr>
          <a:xfrm>
            <a:off x="3734100" y="338491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6"/>
          <p:cNvSpPr txBox="1">
            <a:spLocks noGrp="1"/>
          </p:cNvSpPr>
          <p:nvPr>
            <p:ph type="subTitle" idx="5"/>
          </p:nvPr>
        </p:nvSpPr>
        <p:spPr>
          <a:xfrm>
            <a:off x="3734088" y="384583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2" name="Google Shape;222;p2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6"/>
        <p:cNvGrpSpPr/>
        <p:nvPr/>
      </p:nvGrpSpPr>
      <p:grpSpPr>
        <a:xfrm>
          <a:off x="0" y="0"/>
          <a:ext cx="0" cy="0"/>
          <a:chOff x="0" y="0"/>
          <a:chExt cx="0" cy="0"/>
        </a:xfrm>
      </p:grpSpPr>
      <p:sp>
        <p:nvSpPr>
          <p:cNvPr id="227" name="Google Shape;227;p27"/>
          <p:cNvSpPr txBox="1">
            <a:spLocks noGrp="1"/>
          </p:cNvSpPr>
          <p:nvPr>
            <p:ph type="title" hasCustomPrompt="1"/>
          </p:nvPr>
        </p:nvSpPr>
        <p:spPr>
          <a:xfrm>
            <a:off x="7131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8" name="Google Shape;228;p27"/>
          <p:cNvSpPr txBox="1">
            <a:spLocks noGrp="1"/>
          </p:cNvSpPr>
          <p:nvPr>
            <p:ph type="subTitle" idx="1"/>
          </p:nvPr>
        </p:nvSpPr>
        <p:spPr>
          <a:xfrm>
            <a:off x="7131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7"/>
          <p:cNvSpPr txBox="1">
            <a:spLocks noGrp="1"/>
          </p:cNvSpPr>
          <p:nvPr>
            <p:ph type="title" idx="2" hasCustomPrompt="1"/>
          </p:nvPr>
        </p:nvSpPr>
        <p:spPr>
          <a:xfrm>
            <a:off x="3421650" y="14322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27"/>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7"/>
          <p:cNvSpPr txBox="1">
            <a:spLocks noGrp="1"/>
          </p:cNvSpPr>
          <p:nvPr>
            <p:ph type="title" idx="4" hasCustomPrompt="1"/>
          </p:nvPr>
        </p:nvSpPr>
        <p:spPr>
          <a:xfrm>
            <a:off x="61302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7"/>
          <p:cNvSpPr txBox="1">
            <a:spLocks noGrp="1"/>
          </p:cNvSpPr>
          <p:nvPr>
            <p:ph type="subTitle" idx="5"/>
          </p:nvPr>
        </p:nvSpPr>
        <p:spPr>
          <a:xfrm>
            <a:off x="61302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3" name="Google Shape;233;p27"/>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4" name="Google Shape;234;p2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238"/>
        <p:cNvGrpSpPr/>
        <p:nvPr/>
      </p:nvGrpSpPr>
      <p:grpSpPr>
        <a:xfrm>
          <a:off x="0" y="0"/>
          <a:ext cx="0" cy="0"/>
          <a:chOff x="0" y="0"/>
          <a:chExt cx="0" cy="0"/>
        </a:xfrm>
      </p:grpSpPr>
      <p:sp>
        <p:nvSpPr>
          <p:cNvPr id="239" name="Google Shape;239;p28"/>
          <p:cNvSpPr txBox="1">
            <a:spLocks noGrp="1"/>
          </p:cNvSpPr>
          <p:nvPr>
            <p:ph type="title" hasCustomPrompt="1"/>
          </p:nvPr>
        </p:nvSpPr>
        <p:spPr>
          <a:xfrm>
            <a:off x="7131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8"/>
          <p:cNvSpPr txBox="1">
            <a:spLocks noGrp="1"/>
          </p:cNvSpPr>
          <p:nvPr>
            <p:ph type="subTitle" idx="1"/>
          </p:nvPr>
        </p:nvSpPr>
        <p:spPr>
          <a:xfrm>
            <a:off x="7131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1" name="Google Shape;241;p28"/>
          <p:cNvSpPr txBox="1">
            <a:spLocks noGrp="1"/>
          </p:cNvSpPr>
          <p:nvPr>
            <p:ph type="title" idx="2" hasCustomPrompt="1"/>
          </p:nvPr>
        </p:nvSpPr>
        <p:spPr>
          <a:xfrm>
            <a:off x="342165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8"/>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3" name="Google Shape;243;p28"/>
          <p:cNvSpPr txBox="1">
            <a:spLocks noGrp="1"/>
          </p:cNvSpPr>
          <p:nvPr>
            <p:ph type="title" idx="4" hasCustomPrompt="1"/>
          </p:nvPr>
        </p:nvSpPr>
        <p:spPr>
          <a:xfrm>
            <a:off x="61302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8"/>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5" name="Google Shape;245;p28"/>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6" name="Google Shape;246;p2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1"/>
          </p:nvPr>
        </p:nvSpPr>
        <p:spPr>
          <a:xfrm>
            <a:off x="4136100" y="1662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p:nvPr/>
        </p:nvSpPr>
        <p:spPr>
          <a:xfrm>
            <a:off x="4136100" y="3822875"/>
            <a:ext cx="4294800" cy="43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b="1">
                <a:solidFill>
                  <a:schemeClr val="accent3"/>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b="1">
                <a:solidFill>
                  <a:schemeClr val="accent3"/>
                </a:solidFill>
                <a:latin typeface="Oxygen"/>
                <a:ea typeface="Oxygen"/>
                <a:cs typeface="Oxygen"/>
                <a:sym typeface="Oxygen"/>
              </a:rPr>
              <a:t>,</a:t>
            </a:r>
            <a:r>
              <a:rPr lang="en" sz="1000">
                <a:solidFill>
                  <a:schemeClr val="accent3"/>
                </a:solidFill>
                <a:latin typeface="Oxygen"/>
                <a:ea typeface="Oxygen"/>
                <a:cs typeface="Oxygen"/>
                <a:sym typeface="Oxygen"/>
              </a:rPr>
              <a:t> including icons by </a:t>
            </a:r>
            <a:r>
              <a:rPr lang="en" sz="1000" b="1">
                <a:solidFill>
                  <a:schemeClr val="accent3"/>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Oxygen"/>
                <a:ea typeface="Oxygen"/>
                <a:cs typeface="Oxygen"/>
                <a:sym typeface="Oxygen"/>
              </a:rPr>
              <a:t> and infographics &amp; images by </a:t>
            </a:r>
            <a:r>
              <a:rPr lang="en" sz="1000" b="1">
                <a:solidFill>
                  <a:schemeClr val="accent3"/>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accent3"/>
              </a:solidFill>
              <a:latin typeface="Oxygen"/>
              <a:ea typeface="Oxygen"/>
              <a:cs typeface="Oxygen"/>
              <a:sym typeface="Oxyg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948875" y="1033025"/>
            <a:ext cx="1485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48875" y="3513175"/>
            <a:ext cx="2642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0"/>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63"/>
        <p:cNvGrpSpPr/>
        <p:nvPr/>
      </p:nvGrpSpPr>
      <p:grpSpPr>
        <a:xfrm>
          <a:off x="0" y="0"/>
          <a:ext cx="0" cy="0"/>
          <a:chOff x="0" y="0"/>
          <a:chExt cx="0" cy="0"/>
        </a:xfrm>
      </p:grpSpPr>
      <p:sp>
        <p:nvSpPr>
          <p:cNvPr id="264" name="Google Shape;264;p3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0" y="2727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0" y="46803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3"/>
          <p:cNvSpPr txBox="1">
            <a:spLocks noGrp="1"/>
          </p:cNvSpPr>
          <p:nvPr>
            <p:ph type="title" idx="2"/>
          </p:nvPr>
        </p:nvSpPr>
        <p:spPr>
          <a:xfrm>
            <a:off x="7199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
          </p:nvPr>
        </p:nvSpPr>
        <p:spPr>
          <a:xfrm>
            <a:off x="7199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3"/>
          </p:nvPr>
        </p:nvSpPr>
        <p:spPr>
          <a:xfrm>
            <a:off x="34313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4"/>
          </p:nvPr>
        </p:nvSpPr>
        <p:spPr>
          <a:xfrm>
            <a:off x="34313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txBox="1">
            <a:spLocks noGrp="1"/>
          </p:cNvSpPr>
          <p:nvPr>
            <p:ph type="title" idx="5"/>
          </p:nvPr>
        </p:nvSpPr>
        <p:spPr>
          <a:xfrm>
            <a:off x="61427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3"/>
          <p:cNvSpPr txBox="1">
            <a:spLocks noGrp="1"/>
          </p:cNvSpPr>
          <p:nvPr>
            <p:ph type="subTitle" idx="6"/>
          </p:nvPr>
        </p:nvSpPr>
        <p:spPr>
          <a:xfrm>
            <a:off x="61427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835800" y="1868750"/>
            <a:ext cx="4595100" cy="2081100"/>
          </a:xfrm>
          <a:prstGeom prst="rect">
            <a:avLst/>
          </a:prstGeom>
        </p:spPr>
        <p:txBody>
          <a:bodyPr spcFirstLastPara="1" wrap="square" lIns="91425" tIns="91425" rIns="91425" bIns="91425" anchor="ctr" anchorCtr="0">
            <a:noAutofit/>
          </a:bodyPr>
          <a:lstStyle>
            <a:lvl1pPr marL="457200" lvl="0" indent="-292100" rtl="0">
              <a:lnSpc>
                <a:spcPct val="15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8" name="Google Shape;48;p7"/>
          <p:cNvSpPr txBox="1">
            <a:spLocks noGrp="1"/>
          </p:cNvSpPr>
          <p:nvPr>
            <p:ph type="title"/>
          </p:nvPr>
        </p:nvSpPr>
        <p:spPr>
          <a:xfrm>
            <a:off x="3835800" y="1193650"/>
            <a:ext cx="296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90500" y="1024950"/>
            <a:ext cx="6963000" cy="309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3" name="Google Shape;83;p13"/>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5" name="Google Shape;85;p13"/>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7" name="Google Shape;87;p13"/>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7" hasCustomPrompt="1"/>
          </p:nvPr>
        </p:nvSpPr>
        <p:spPr>
          <a:xfrm>
            <a:off x="954900" y="153830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 name="Google Shape;89;p13"/>
          <p:cNvSpPr txBox="1">
            <a:spLocks noGrp="1"/>
          </p:cNvSpPr>
          <p:nvPr>
            <p:ph type="title" idx="8" hasCustomPrompt="1"/>
          </p:nvPr>
        </p:nvSpPr>
        <p:spPr>
          <a:xfrm>
            <a:off x="3504300" y="1549963"/>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0" name="Google Shape;90;p13"/>
          <p:cNvSpPr txBox="1">
            <a:spLocks noGrp="1"/>
          </p:cNvSpPr>
          <p:nvPr>
            <p:ph type="title" idx="9" hasCustomPrompt="1"/>
          </p:nvPr>
        </p:nvSpPr>
        <p:spPr>
          <a:xfrm>
            <a:off x="6053700" y="154995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 name="Google Shape;91;p1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4"/>
          <p:cNvSpPr txBox="1">
            <a:spLocks noGrp="1"/>
          </p:cNvSpPr>
          <p:nvPr>
            <p:ph type="title" idx="2" hasCustomPrompt="1"/>
          </p:nvPr>
        </p:nvSpPr>
        <p:spPr>
          <a:xfrm>
            <a:off x="3260302" y="1399125"/>
            <a:ext cx="26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4"/>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5"/>
          <p:cNvSpPr txBox="1">
            <a:spLocks noGrp="1"/>
          </p:cNvSpPr>
          <p:nvPr>
            <p:ph type="title" idx="2" hasCustomPrompt="1"/>
          </p:nvPr>
        </p:nvSpPr>
        <p:spPr>
          <a:xfrm>
            <a:off x="2700975" y="1325113"/>
            <a:ext cx="1485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5"/>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Oxygen"/>
              <a:buChar char="●"/>
              <a:defRPr>
                <a:solidFill>
                  <a:schemeClr val="accent3"/>
                </a:solidFill>
                <a:latin typeface="Oxygen"/>
                <a:ea typeface="Oxygen"/>
                <a:cs typeface="Oxygen"/>
                <a:sym typeface="Oxygen"/>
              </a:defRPr>
            </a:lvl1pPr>
            <a:lvl2pPr marL="914400" lvl="1"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2pPr>
            <a:lvl3pPr marL="1371600" lvl="2"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3pPr>
            <a:lvl4pPr marL="1828800" lvl="3"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4pPr>
            <a:lvl5pPr marL="2286000" lvl="4"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5pPr>
            <a:lvl6pPr marL="2743200" lvl="5"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6pPr>
            <a:lvl7pPr marL="3200400" lvl="6"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7pPr>
            <a:lvl8pPr marL="3657600" lvl="7"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8pPr>
            <a:lvl9pPr marL="4114800" lvl="8" indent="-317500">
              <a:lnSpc>
                <a:spcPct val="115000"/>
              </a:lnSpc>
              <a:spcBef>
                <a:spcPts val="1600"/>
              </a:spcBef>
              <a:spcAft>
                <a:spcPts val="1600"/>
              </a:spcAft>
              <a:buClr>
                <a:schemeClr val="accent3"/>
              </a:buClr>
              <a:buSzPts val="1400"/>
              <a:buFont typeface="Oxygen"/>
              <a:buChar char="■"/>
              <a:defRPr>
                <a:solidFill>
                  <a:schemeClr val="accent3"/>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1" r:id="rId9"/>
    <p:sldLayoutId id="2147483664" r:id="rId10"/>
    <p:sldLayoutId id="2147483665" r:id="rId11"/>
    <p:sldLayoutId id="2147483667" r:id="rId12"/>
    <p:sldLayoutId id="2147483668"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vRiXNdKez5mN_cNpBkUkQuL1TQgsz-0-s1OrPALd1Oc/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4364653" y="984066"/>
            <a:ext cx="4444703" cy="2982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FANTASY FOOTBALL</a:t>
            </a:r>
            <a:br>
              <a:rPr lang="en" dirty="0">
                <a:solidFill>
                  <a:schemeClr val="accent3"/>
                </a:solidFill>
              </a:rPr>
            </a:br>
            <a:r>
              <a:rPr lang="en" dirty="0">
                <a:solidFill>
                  <a:schemeClr val="dk2"/>
                </a:solidFill>
              </a:rPr>
              <a:t>ANALYTICS AND PREDICTOR</a:t>
            </a:r>
            <a:endParaRPr dirty="0">
              <a:solidFill>
                <a:schemeClr val="dk2"/>
              </a:solidFill>
            </a:endParaRPr>
          </a:p>
        </p:txBody>
      </p:sp>
      <p:grpSp>
        <p:nvGrpSpPr>
          <p:cNvPr id="280" name="Google Shape;280;p35"/>
          <p:cNvGrpSpPr/>
          <p:nvPr/>
        </p:nvGrpSpPr>
        <p:grpSpPr>
          <a:xfrm>
            <a:off x="713090" y="1119762"/>
            <a:ext cx="3153904" cy="2903980"/>
            <a:chOff x="5226124" y="733450"/>
            <a:chExt cx="3647818" cy="3358755"/>
          </a:xfrm>
        </p:grpSpPr>
        <p:sp>
          <p:nvSpPr>
            <p:cNvPr id="281" name="Google Shape;281;p35"/>
            <p:cNvSpPr/>
            <p:nvPr/>
          </p:nvSpPr>
          <p:spPr>
            <a:xfrm>
              <a:off x="8027631" y="3326309"/>
              <a:ext cx="791343" cy="305371"/>
            </a:xfrm>
            <a:custGeom>
              <a:avLst/>
              <a:gdLst/>
              <a:ahLst/>
              <a:cxnLst/>
              <a:rect l="l" t="t" r="r" b="b"/>
              <a:pathLst>
                <a:path w="49351" h="19044" extrusionOk="0">
                  <a:moveTo>
                    <a:pt x="19010" y="1"/>
                  </a:moveTo>
                  <a:lnTo>
                    <a:pt x="1" y="19043"/>
                  </a:lnTo>
                  <a:lnTo>
                    <a:pt x="1" y="19043"/>
                  </a:lnTo>
                  <a:lnTo>
                    <a:pt x="49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971124" y="3274901"/>
              <a:ext cx="902819" cy="408155"/>
            </a:xfrm>
            <a:custGeom>
              <a:avLst/>
              <a:gdLst/>
              <a:ahLst/>
              <a:cxnLst/>
              <a:rect l="l" t="t" r="r" b="b"/>
              <a:pathLst>
                <a:path w="56303" h="25454" extrusionOk="0">
                  <a:moveTo>
                    <a:pt x="35610" y="6411"/>
                  </a:moveTo>
                  <a:lnTo>
                    <a:pt x="16504" y="13774"/>
                  </a:lnTo>
                  <a:lnTo>
                    <a:pt x="23867" y="6411"/>
                  </a:lnTo>
                  <a:close/>
                  <a:moveTo>
                    <a:pt x="22534" y="0"/>
                  </a:moveTo>
                  <a:cubicBezTo>
                    <a:pt x="21709" y="0"/>
                    <a:pt x="20884" y="351"/>
                    <a:pt x="20282" y="952"/>
                  </a:cubicBezTo>
                  <a:lnTo>
                    <a:pt x="1240" y="19964"/>
                  </a:lnTo>
                  <a:cubicBezTo>
                    <a:pt x="161" y="21043"/>
                    <a:pt x="1" y="22724"/>
                    <a:pt x="826" y="23993"/>
                  </a:cubicBezTo>
                  <a:cubicBezTo>
                    <a:pt x="1430" y="24915"/>
                    <a:pt x="2446" y="25453"/>
                    <a:pt x="3525" y="25453"/>
                  </a:cubicBezTo>
                  <a:cubicBezTo>
                    <a:pt x="3906" y="25453"/>
                    <a:pt x="4287" y="25390"/>
                    <a:pt x="4667" y="25232"/>
                  </a:cubicBezTo>
                  <a:lnTo>
                    <a:pt x="54017" y="6221"/>
                  </a:lnTo>
                  <a:cubicBezTo>
                    <a:pt x="55477" y="5649"/>
                    <a:pt x="56302" y="4159"/>
                    <a:pt x="56018" y="2636"/>
                  </a:cubicBezTo>
                  <a:cubicBezTo>
                    <a:pt x="55731" y="1112"/>
                    <a:pt x="54431" y="0"/>
                    <a:pt x="5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281605" y="3326309"/>
              <a:ext cx="808645" cy="335372"/>
            </a:xfrm>
            <a:custGeom>
              <a:avLst/>
              <a:gdLst/>
              <a:ahLst/>
              <a:cxnLst/>
              <a:rect l="l" t="t" r="r" b="b"/>
              <a:pathLst>
                <a:path w="50430" h="20915" extrusionOk="0">
                  <a:moveTo>
                    <a:pt x="1" y="1"/>
                  </a:moveTo>
                  <a:lnTo>
                    <a:pt x="50429" y="20914"/>
                  </a:lnTo>
                  <a:lnTo>
                    <a:pt x="30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5226124" y="3274901"/>
              <a:ext cx="920633" cy="438188"/>
            </a:xfrm>
            <a:custGeom>
              <a:avLst/>
              <a:gdLst/>
              <a:ahLst/>
              <a:cxnLst/>
              <a:rect l="l" t="t" r="r" b="b"/>
              <a:pathLst>
                <a:path w="57414" h="27327" extrusionOk="0">
                  <a:moveTo>
                    <a:pt x="32405" y="6411"/>
                  </a:moveTo>
                  <a:lnTo>
                    <a:pt x="40910" y="15267"/>
                  </a:lnTo>
                  <a:lnTo>
                    <a:pt x="19613" y="6411"/>
                  </a:lnTo>
                  <a:close/>
                  <a:moveTo>
                    <a:pt x="3461" y="0"/>
                  </a:moveTo>
                  <a:cubicBezTo>
                    <a:pt x="1937" y="0"/>
                    <a:pt x="604" y="1079"/>
                    <a:pt x="317" y="2572"/>
                  </a:cubicBezTo>
                  <a:cubicBezTo>
                    <a:pt x="0" y="4096"/>
                    <a:pt x="825" y="5586"/>
                    <a:pt x="2222" y="6190"/>
                  </a:cubicBezTo>
                  <a:lnTo>
                    <a:pt x="52683" y="27073"/>
                  </a:lnTo>
                  <a:cubicBezTo>
                    <a:pt x="53064" y="27230"/>
                    <a:pt x="53478" y="27327"/>
                    <a:pt x="53889" y="27327"/>
                  </a:cubicBezTo>
                  <a:cubicBezTo>
                    <a:pt x="54938" y="27327"/>
                    <a:pt x="55953" y="26819"/>
                    <a:pt x="56555" y="25931"/>
                  </a:cubicBezTo>
                  <a:cubicBezTo>
                    <a:pt x="57413" y="24661"/>
                    <a:pt x="57286" y="22978"/>
                    <a:pt x="56207" y="21899"/>
                  </a:cubicBezTo>
                  <a:lnTo>
                    <a:pt x="36086" y="985"/>
                  </a:lnTo>
                  <a:cubicBezTo>
                    <a:pt x="35482" y="351"/>
                    <a:pt x="34657" y="0"/>
                    <a:pt x="33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5714181" y="754327"/>
              <a:ext cx="2672233" cy="3317529"/>
            </a:xfrm>
            <a:custGeom>
              <a:avLst/>
              <a:gdLst/>
              <a:ahLst/>
              <a:cxnLst/>
              <a:rect l="l" t="t" r="r" b="b"/>
              <a:pathLst>
                <a:path w="166650" h="206893" extrusionOk="0">
                  <a:moveTo>
                    <a:pt x="20566" y="0"/>
                  </a:moveTo>
                  <a:cubicBezTo>
                    <a:pt x="20566" y="11329"/>
                    <a:pt x="11362" y="20533"/>
                    <a:pt x="0" y="20533"/>
                  </a:cubicBezTo>
                  <a:lnTo>
                    <a:pt x="0" y="123551"/>
                  </a:lnTo>
                  <a:cubicBezTo>
                    <a:pt x="0" y="169570"/>
                    <a:pt x="37290" y="206892"/>
                    <a:pt x="83308" y="206892"/>
                  </a:cubicBezTo>
                  <a:cubicBezTo>
                    <a:pt x="129327" y="206892"/>
                    <a:pt x="166649" y="169570"/>
                    <a:pt x="166649" y="123551"/>
                  </a:cubicBezTo>
                  <a:lnTo>
                    <a:pt x="166649" y="20533"/>
                  </a:lnTo>
                  <a:cubicBezTo>
                    <a:pt x="155287" y="20533"/>
                    <a:pt x="146084" y="11329"/>
                    <a:pt x="146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693817" y="733450"/>
              <a:ext cx="2712946" cy="3358755"/>
            </a:xfrm>
            <a:custGeom>
              <a:avLst/>
              <a:gdLst/>
              <a:ahLst/>
              <a:cxnLst/>
              <a:rect l="l" t="t" r="r" b="b"/>
              <a:pathLst>
                <a:path w="169189" h="209464" extrusionOk="0">
                  <a:moveTo>
                    <a:pt x="146117" y="2572"/>
                  </a:moveTo>
                  <a:cubicBezTo>
                    <a:pt x="146752" y="13583"/>
                    <a:pt x="155605" y="22439"/>
                    <a:pt x="166619" y="23074"/>
                  </a:cubicBezTo>
                  <a:lnTo>
                    <a:pt x="166619" y="124853"/>
                  </a:lnTo>
                  <a:cubicBezTo>
                    <a:pt x="166619" y="170110"/>
                    <a:pt x="129835" y="206894"/>
                    <a:pt x="84578" y="206894"/>
                  </a:cubicBezTo>
                  <a:cubicBezTo>
                    <a:pt x="39354" y="206894"/>
                    <a:pt x="2570" y="170110"/>
                    <a:pt x="2570" y="124853"/>
                  </a:cubicBezTo>
                  <a:lnTo>
                    <a:pt x="2570" y="23074"/>
                  </a:lnTo>
                  <a:cubicBezTo>
                    <a:pt x="13584" y="22439"/>
                    <a:pt x="22437" y="13583"/>
                    <a:pt x="23072" y="2572"/>
                  </a:cubicBezTo>
                  <a:close/>
                  <a:moveTo>
                    <a:pt x="21836" y="0"/>
                  </a:moveTo>
                  <a:cubicBezTo>
                    <a:pt x="21104" y="0"/>
                    <a:pt x="20533" y="571"/>
                    <a:pt x="20533" y="1302"/>
                  </a:cubicBezTo>
                  <a:cubicBezTo>
                    <a:pt x="20533" y="11903"/>
                    <a:pt x="11901" y="20566"/>
                    <a:pt x="1270" y="20566"/>
                  </a:cubicBezTo>
                  <a:cubicBezTo>
                    <a:pt x="572" y="20566"/>
                    <a:pt x="1" y="21137"/>
                    <a:pt x="1" y="21835"/>
                  </a:cubicBezTo>
                  <a:lnTo>
                    <a:pt x="1" y="124853"/>
                  </a:lnTo>
                  <a:cubicBezTo>
                    <a:pt x="1" y="171506"/>
                    <a:pt x="37925" y="209464"/>
                    <a:pt x="84578" y="209464"/>
                  </a:cubicBezTo>
                  <a:cubicBezTo>
                    <a:pt x="131231" y="209464"/>
                    <a:pt x="169189" y="171506"/>
                    <a:pt x="169189" y="124853"/>
                  </a:cubicBezTo>
                  <a:lnTo>
                    <a:pt x="169189" y="21835"/>
                  </a:lnTo>
                  <a:cubicBezTo>
                    <a:pt x="169189" y="21137"/>
                    <a:pt x="168617" y="20566"/>
                    <a:pt x="167919" y="20566"/>
                  </a:cubicBezTo>
                  <a:cubicBezTo>
                    <a:pt x="157289" y="20566"/>
                    <a:pt x="148656" y="11903"/>
                    <a:pt x="148656" y="1302"/>
                  </a:cubicBezTo>
                  <a:cubicBezTo>
                    <a:pt x="148656" y="571"/>
                    <a:pt x="148085" y="0"/>
                    <a:pt x="147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760458" y="800123"/>
              <a:ext cx="2579663" cy="3225440"/>
            </a:xfrm>
            <a:custGeom>
              <a:avLst/>
              <a:gdLst/>
              <a:ahLst/>
              <a:cxnLst/>
              <a:rect l="l" t="t" r="r" b="b"/>
              <a:pathLst>
                <a:path w="160877" h="201150" extrusionOk="0">
                  <a:moveTo>
                    <a:pt x="138343" y="2570"/>
                  </a:moveTo>
                  <a:cubicBezTo>
                    <a:pt x="140468" y="12569"/>
                    <a:pt x="148309" y="20406"/>
                    <a:pt x="158304" y="22564"/>
                  </a:cubicBezTo>
                  <a:lnTo>
                    <a:pt x="158304" y="120695"/>
                  </a:lnTo>
                  <a:cubicBezTo>
                    <a:pt x="158304" y="163636"/>
                    <a:pt x="123363" y="198577"/>
                    <a:pt x="80422" y="198577"/>
                  </a:cubicBezTo>
                  <a:cubicBezTo>
                    <a:pt x="37483" y="198577"/>
                    <a:pt x="2573" y="163636"/>
                    <a:pt x="2573" y="120695"/>
                  </a:cubicBezTo>
                  <a:lnTo>
                    <a:pt x="2573" y="22564"/>
                  </a:lnTo>
                  <a:cubicBezTo>
                    <a:pt x="12569" y="20406"/>
                    <a:pt x="20409" y="12569"/>
                    <a:pt x="22534" y="2570"/>
                  </a:cubicBezTo>
                  <a:close/>
                  <a:moveTo>
                    <a:pt x="21488" y="1"/>
                  </a:moveTo>
                  <a:cubicBezTo>
                    <a:pt x="20853" y="1"/>
                    <a:pt x="20312" y="476"/>
                    <a:pt x="20218" y="1080"/>
                  </a:cubicBezTo>
                  <a:cubicBezTo>
                    <a:pt x="18535" y="10855"/>
                    <a:pt x="10855" y="18566"/>
                    <a:pt x="1049" y="20216"/>
                  </a:cubicBezTo>
                  <a:cubicBezTo>
                    <a:pt x="445" y="20343"/>
                    <a:pt x="1" y="20884"/>
                    <a:pt x="1" y="21485"/>
                  </a:cubicBezTo>
                  <a:lnTo>
                    <a:pt x="1" y="120695"/>
                  </a:lnTo>
                  <a:cubicBezTo>
                    <a:pt x="1" y="165063"/>
                    <a:pt x="36087" y="201149"/>
                    <a:pt x="80422" y="201149"/>
                  </a:cubicBezTo>
                  <a:cubicBezTo>
                    <a:pt x="124790" y="201149"/>
                    <a:pt x="160876" y="165063"/>
                    <a:pt x="160876" y="120695"/>
                  </a:cubicBezTo>
                  <a:lnTo>
                    <a:pt x="160876" y="21485"/>
                  </a:lnTo>
                  <a:cubicBezTo>
                    <a:pt x="160876" y="20884"/>
                    <a:pt x="160432" y="20343"/>
                    <a:pt x="159797" y="20216"/>
                  </a:cubicBezTo>
                  <a:cubicBezTo>
                    <a:pt x="150022" y="18566"/>
                    <a:pt x="142309" y="10855"/>
                    <a:pt x="140659" y="1080"/>
                  </a:cubicBezTo>
                  <a:cubicBezTo>
                    <a:pt x="140565" y="476"/>
                    <a:pt x="140024" y="1"/>
                    <a:pt x="139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35"/>
            <p:cNvSpPr/>
            <p:nvPr/>
          </p:nvSpPr>
          <p:spPr>
            <a:xfrm>
              <a:off x="5717228" y="2822986"/>
              <a:ext cx="2666123" cy="1248870"/>
            </a:xfrm>
            <a:custGeom>
              <a:avLst/>
              <a:gdLst/>
              <a:ahLst/>
              <a:cxnLst/>
              <a:rect l="l" t="t" r="r" b="b"/>
              <a:pathLst>
                <a:path w="166269" h="77884" extrusionOk="0">
                  <a:moveTo>
                    <a:pt x="0" y="1"/>
                  </a:moveTo>
                  <a:cubicBezTo>
                    <a:pt x="2824" y="43480"/>
                    <a:pt x="38940" y="77883"/>
                    <a:pt x="83118" y="77883"/>
                  </a:cubicBezTo>
                  <a:cubicBezTo>
                    <a:pt x="127329" y="77883"/>
                    <a:pt x="163445" y="43480"/>
                    <a:pt x="166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696335" y="2802141"/>
              <a:ext cx="2707911" cy="1290064"/>
            </a:xfrm>
            <a:custGeom>
              <a:avLst/>
              <a:gdLst/>
              <a:ahLst/>
              <a:cxnLst/>
              <a:rect l="l" t="t" r="r" b="b"/>
              <a:pathLst>
                <a:path w="168875" h="80453" extrusionOk="0">
                  <a:moveTo>
                    <a:pt x="166175" y="2570"/>
                  </a:moveTo>
                  <a:cubicBezTo>
                    <a:pt x="162748" y="44907"/>
                    <a:pt x="127108" y="77883"/>
                    <a:pt x="84421" y="77883"/>
                  </a:cubicBezTo>
                  <a:cubicBezTo>
                    <a:pt x="41767" y="77883"/>
                    <a:pt x="6127" y="44907"/>
                    <a:pt x="2700" y="2570"/>
                  </a:cubicBezTo>
                  <a:close/>
                  <a:moveTo>
                    <a:pt x="1303" y="1"/>
                  </a:moveTo>
                  <a:cubicBezTo>
                    <a:pt x="953" y="1"/>
                    <a:pt x="605" y="158"/>
                    <a:pt x="382" y="412"/>
                  </a:cubicBezTo>
                  <a:cubicBezTo>
                    <a:pt x="128" y="666"/>
                    <a:pt x="1" y="1016"/>
                    <a:pt x="34" y="1364"/>
                  </a:cubicBezTo>
                  <a:cubicBezTo>
                    <a:pt x="2890" y="45732"/>
                    <a:pt x="39959" y="80453"/>
                    <a:pt x="84421" y="80453"/>
                  </a:cubicBezTo>
                  <a:cubicBezTo>
                    <a:pt x="128916" y="80453"/>
                    <a:pt x="165985" y="45732"/>
                    <a:pt x="168841" y="1364"/>
                  </a:cubicBezTo>
                  <a:cubicBezTo>
                    <a:pt x="168874" y="1016"/>
                    <a:pt x="168747" y="666"/>
                    <a:pt x="168493" y="412"/>
                  </a:cubicBezTo>
                  <a:cubicBezTo>
                    <a:pt x="168239" y="158"/>
                    <a:pt x="167922" y="1"/>
                    <a:pt x="167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281605" y="2578228"/>
              <a:ext cx="3537369" cy="748097"/>
            </a:xfrm>
            <a:custGeom>
              <a:avLst/>
              <a:gdLst/>
              <a:ahLst/>
              <a:cxnLst/>
              <a:rect l="l" t="t" r="r" b="b"/>
              <a:pathLst>
                <a:path w="220603" h="46654" extrusionOk="0">
                  <a:moveTo>
                    <a:pt x="1" y="1"/>
                  </a:moveTo>
                  <a:lnTo>
                    <a:pt x="1" y="46654"/>
                  </a:lnTo>
                  <a:lnTo>
                    <a:pt x="220602" y="46654"/>
                  </a:lnTo>
                  <a:lnTo>
                    <a:pt x="220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230197" y="2526804"/>
              <a:ext cx="3640202" cy="850913"/>
            </a:xfrm>
            <a:custGeom>
              <a:avLst/>
              <a:gdLst/>
              <a:ahLst/>
              <a:cxnLst/>
              <a:rect l="l" t="t" r="r" b="b"/>
              <a:pathLst>
                <a:path w="227016" h="53066" extrusionOk="0">
                  <a:moveTo>
                    <a:pt x="220604" y="6412"/>
                  </a:moveTo>
                  <a:lnTo>
                    <a:pt x="220604" y="46654"/>
                  </a:lnTo>
                  <a:lnTo>
                    <a:pt x="6411" y="46654"/>
                  </a:lnTo>
                  <a:lnTo>
                    <a:pt x="6411" y="6412"/>
                  </a:lnTo>
                  <a:close/>
                  <a:moveTo>
                    <a:pt x="3207" y="1"/>
                  </a:moveTo>
                  <a:cubicBezTo>
                    <a:pt x="1429" y="1"/>
                    <a:pt x="0" y="1430"/>
                    <a:pt x="0" y="3208"/>
                  </a:cubicBezTo>
                  <a:lnTo>
                    <a:pt x="0" y="49861"/>
                  </a:lnTo>
                  <a:cubicBezTo>
                    <a:pt x="0" y="51638"/>
                    <a:pt x="1429" y="53065"/>
                    <a:pt x="3207" y="53065"/>
                  </a:cubicBezTo>
                  <a:lnTo>
                    <a:pt x="223808" y="53065"/>
                  </a:lnTo>
                  <a:cubicBezTo>
                    <a:pt x="225586" y="53065"/>
                    <a:pt x="227015" y="51638"/>
                    <a:pt x="227015" y="49861"/>
                  </a:cubicBezTo>
                  <a:lnTo>
                    <a:pt x="227015" y="3208"/>
                  </a:lnTo>
                  <a:cubicBezTo>
                    <a:pt x="227015" y="1430"/>
                    <a:pt x="225586" y="1"/>
                    <a:pt x="223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339595" y="3457090"/>
              <a:ext cx="200037" cy="271280"/>
            </a:xfrm>
            <a:custGeom>
              <a:avLst/>
              <a:gdLst/>
              <a:ahLst/>
              <a:cxnLst/>
              <a:rect l="l" t="t" r="r" b="b"/>
              <a:pathLst>
                <a:path w="12475" h="16918" extrusionOk="0">
                  <a:moveTo>
                    <a:pt x="0" y="0"/>
                  </a:moveTo>
                  <a:lnTo>
                    <a:pt x="0" y="8665"/>
                  </a:lnTo>
                  <a:cubicBezTo>
                    <a:pt x="3809" y="11839"/>
                    <a:pt x="7998" y="14599"/>
                    <a:pt x="12474" y="16917"/>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746707" y="3457090"/>
              <a:ext cx="200037" cy="390356"/>
            </a:xfrm>
            <a:custGeom>
              <a:avLst/>
              <a:gdLst/>
              <a:ahLst/>
              <a:cxnLst/>
              <a:rect l="l" t="t" r="r" b="b"/>
              <a:pathLst>
                <a:path w="12475" h="24344" extrusionOk="0">
                  <a:moveTo>
                    <a:pt x="1" y="0"/>
                  </a:moveTo>
                  <a:lnTo>
                    <a:pt x="1" y="22025"/>
                  </a:lnTo>
                  <a:cubicBezTo>
                    <a:pt x="4033" y="23168"/>
                    <a:pt x="8189" y="23930"/>
                    <a:pt x="12475" y="24343"/>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153836" y="3457090"/>
              <a:ext cx="200037" cy="390356"/>
            </a:xfrm>
            <a:custGeom>
              <a:avLst/>
              <a:gdLst/>
              <a:ahLst/>
              <a:cxnLst/>
              <a:rect l="l" t="t" r="r" b="b"/>
              <a:pathLst>
                <a:path w="12475" h="24344" extrusionOk="0">
                  <a:moveTo>
                    <a:pt x="0" y="0"/>
                  </a:moveTo>
                  <a:lnTo>
                    <a:pt x="0" y="24343"/>
                  </a:lnTo>
                  <a:cubicBezTo>
                    <a:pt x="4286" y="23930"/>
                    <a:pt x="8442" y="23168"/>
                    <a:pt x="12474" y="22025"/>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560948" y="3457090"/>
              <a:ext cx="200037" cy="271280"/>
            </a:xfrm>
            <a:custGeom>
              <a:avLst/>
              <a:gdLst/>
              <a:ahLst/>
              <a:cxnLst/>
              <a:rect l="l" t="t" r="r" b="b"/>
              <a:pathLst>
                <a:path w="12475" h="16918" extrusionOk="0">
                  <a:moveTo>
                    <a:pt x="1" y="0"/>
                  </a:moveTo>
                  <a:lnTo>
                    <a:pt x="1" y="16917"/>
                  </a:lnTo>
                  <a:cubicBezTo>
                    <a:pt x="4444" y="14599"/>
                    <a:pt x="8633" y="11839"/>
                    <a:pt x="12475" y="8665"/>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6188962" y="1142599"/>
              <a:ext cx="196445" cy="186808"/>
            </a:xfrm>
            <a:custGeom>
              <a:avLst/>
              <a:gdLst/>
              <a:ahLst/>
              <a:cxnLst/>
              <a:rect l="l" t="t" r="r" b="b"/>
              <a:pathLst>
                <a:path w="12251" h="11650" extrusionOk="0">
                  <a:moveTo>
                    <a:pt x="6127" y="0"/>
                  </a:moveTo>
                  <a:lnTo>
                    <a:pt x="4159" y="3745"/>
                  </a:lnTo>
                  <a:lnTo>
                    <a:pt x="0" y="4444"/>
                  </a:lnTo>
                  <a:lnTo>
                    <a:pt x="2953" y="7460"/>
                  </a:lnTo>
                  <a:lnTo>
                    <a:pt x="2318" y="11649"/>
                  </a:lnTo>
                  <a:lnTo>
                    <a:pt x="2318" y="11649"/>
                  </a:lnTo>
                  <a:lnTo>
                    <a:pt x="6127" y="9775"/>
                  </a:lnTo>
                  <a:lnTo>
                    <a:pt x="9902" y="11649"/>
                  </a:lnTo>
                  <a:lnTo>
                    <a:pt x="9267" y="7460"/>
                  </a:lnTo>
                  <a:lnTo>
                    <a:pt x="12251" y="4444"/>
                  </a:lnTo>
                  <a:lnTo>
                    <a:pt x="8061" y="3745"/>
                  </a:lnTo>
                  <a:lnTo>
                    <a:pt x="6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074969" y="1413334"/>
              <a:ext cx="129803" cy="123165"/>
            </a:xfrm>
            <a:custGeom>
              <a:avLst/>
              <a:gdLst/>
              <a:ahLst/>
              <a:cxnLst/>
              <a:rect l="l" t="t" r="r" b="b"/>
              <a:pathLst>
                <a:path w="8095" h="7681" extrusionOk="0">
                  <a:moveTo>
                    <a:pt x="4063" y="1"/>
                  </a:moveTo>
                  <a:lnTo>
                    <a:pt x="2763" y="2476"/>
                  </a:lnTo>
                  <a:lnTo>
                    <a:pt x="0" y="2920"/>
                  </a:lnTo>
                  <a:lnTo>
                    <a:pt x="1968" y="4921"/>
                  </a:lnTo>
                  <a:lnTo>
                    <a:pt x="1557" y="7681"/>
                  </a:lnTo>
                  <a:lnTo>
                    <a:pt x="4063" y="6444"/>
                  </a:lnTo>
                  <a:lnTo>
                    <a:pt x="6538" y="7681"/>
                  </a:lnTo>
                  <a:lnTo>
                    <a:pt x="6127" y="4921"/>
                  </a:lnTo>
                  <a:lnTo>
                    <a:pt x="8094" y="2920"/>
                  </a:lnTo>
                  <a:lnTo>
                    <a:pt x="5332" y="2476"/>
                  </a:lnTo>
                  <a:lnTo>
                    <a:pt x="4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7718220" y="1116141"/>
              <a:ext cx="196461" cy="186792"/>
            </a:xfrm>
            <a:custGeom>
              <a:avLst/>
              <a:gdLst/>
              <a:ahLst/>
              <a:cxnLst/>
              <a:rect l="l" t="t" r="r" b="b"/>
              <a:pathLst>
                <a:path w="12252" h="11649" extrusionOk="0">
                  <a:moveTo>
                    <a:pt x="6125" y="0"/>
                  </a:moveTo>
                  <a:lnTo>
                    <a:pt x="4190" y="3745"/>
                  </a:lnTo>
                  <a:lnTo>
                    <a:pt x="1" y="4443"/>
                  </a:lnTo>
                  <a:lnTo>
                    <a:pt x="2984" y="7460"/>
                  </a:lnTo>
                  <a:lnTo>
                    <a:pt x="2349" y="11649"/>
                  </a:lnTo>
                  <a:lnTo>
                    <a:pt x="2349" y="11649"/>
                  </a:lnTo>
                  <a:lnTo>
                    <a:pt x="6125" y="9775"/>
                  </a:lnTo>
                  <a:lnTo>
                    <a:pt x="9933" y="11649"/>
                  </a:lnTo>
                  <a:lnTo>
                    <a:pt x="9298" y="7460"/>
                  </a:lnTo>
                  <a:lnTo>
                    <a:pt x="12251" y="4443"/>
                  </a:lnTo>
                  <a:lnTo>
                    <a:pt x="8092" y="3745"/>
                  </a:lnTo>
                  <a:lnTo>
                    <a:pt x="6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880542" y="1367040"/>
              <a:ext cx="129274" cy="123181"/>
            </a:xfrm>
            <a:custGeom>
              <a:avLst/>
              <a:gdLst/>
              <a:ahLst/>
              <a:cxnLst/>
              <a:rect l="l" t="t" r="r" b="b"/>
              <a:pathLst>
                <a:path w="8062" h="7682" extrusionOk="0">
                  <a:moveTo>
                    <a:pt x="4033" y="1"/>
                  </a:moveTo>
                  <a:lnTo>
                    <a:pt x="2730" y="2476"/>
                  </a:lnTo>
                  <a:lnTo>
                    <a:pt x="1" y="2921"/>
                  </a:lnTo>
                  <a:lnTo>
                    <a:pt x="1938" y="4919"/>
                  </a:lnTo>
                  <a:lnTo>
                    <a:pt x="1524" y="7681"/>
                  </a:lnTo>
                  <a:lnTo>
                    <a:pt x="4033" y="6442"/>
                  </a:lnTo>
                  <a:lnTo>
                    <a:pt x="6538" y="7681"/>
                  </a:lnTo>
                  <a:lnTo>
                    <a:pt x="6127" y="4919"/>
                  </a:lnTo>
                  <a:lnTo>
                    <a:pt x="8062" y="2921"/>
                  </a:lnTo>
                  <a:lnTo>
                    <a:pt x="5332" y="2476"/>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246976" y="1354036"/>
              <a:ext cx="1403079" cy="1320611"/>
            </a:xfrm>
            <a:custGeom>
              <a:avLst/>
              <a:gdLst/>
              <a:ahLst/>
              <a:cxnLst/>
              <a:rect l="l" t="t" r="r" b="b"/>
              <a:pathLst>
                <a:path w="87501" h="82358" extrusionOk="0">
                  <a:moveTo>
                    <a:pt x="46985" y="1"/>
                  </a:moveTo>
                  <a:cubicBezTo>
                    <a:pt x="42156" y="1"/>
                    <a:pt x="37251" y="852"/>
                    <a:pt x="32468" y="2652"/>
                  </a:cubicBezTo>
                  <a:cubicBezTo>
                    <a:pt x="10854" y="10808"/>
                    <a:pt x="0" y="34991"/>
                    <a:pt x="8221" y="56572"/>
                  </a:cubicBezTo>
                  <a:lnTo>
                    <a:pt x="17108" y="79931"/>
                  </a:lnTo>
                  <a:lnTo>
                    <a:pt x="25550" y="76726"/>
                  </a:lnTo>
                  <a:cubicBezTo>
                    <a:pt x="26914" y="76200"/>
                    <a:pt x="28349" y="75941"/>
                    <a:pt x="29780" y="75941"/>
                  </a:cubicBezTo>
                  <a:cubicBezTo>
                    <a:pt x="31976" y="75941"/>
                    <a:pt x="34165" y="76551"/>
                    <a:pt x="36086" y="77742"/>
                  </a:cubicBezTo>
                  <a:lnTo>
                    <a:pt x="39197" y="79710"/>
                  </a:lnTo>
                  <a:cubicBezTo>
                    <a:pt x="42003" y="81458"/>
                    <a:pt x="45205" y="82357"/>
                    <a:pt x="48429" y="82357"/>
                  </a:cubicBezTo>
                  <a:cubicBezTo>
                    <a:pt x="50528" y="82357"/>
                    <a:pt x="52637" y="81976"/>
                    <a:pt x="54651" y="81200"/>
                  </a:cubicBezTo>
                  <a:cubicBezTo>
                    <a:pt x="62365" y="78280"/>
                    <a:pt x="66935" y="70316"/>
                    <a:pt x="65632" y="62191"/>
                  </a:cubicBezTo>
                  <a:lnTo>
                    <a:pt x="62903" y="45053"/>
                  </a:lnTo>
                  <a:cubicBezTo>
                    <a:pt x="62428" y="42100"/>
                    <a:pt x="64109" y="39213"/>
                    <a:pt x="66902" y="38134"/>
                  </a:cubicBezTo>
                  <a:lnTo>
                    <a:pt x="87500" y="30294"/>
                  </a:lnTo>
                  <a:lnTo>
                    <a:pt x="86358" y="27280"/>
                  </a:lnTo>
                  <a:cubicBezTo>
                    <a:pt x="79958" y="10505"/>
                    <a:pt x="63946" y="1"/>
                    <a:pt x="46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246976" y="1354036"/>
              <a:ext cx="1403079" cy="1281694"/>
            </a:xfrm>
            <a:custGeom>
              <a:avLst/>
              <a:gdLst/>
              <a:ahLst/>
              <a:cxnLst/>
              <a:rect l="l" t="t" r="r" b="b"/>
              <a:pathLst>
                <a:path w="87501" h="79931" extrusionOk="0">
                  <a:moveTo>
                    <a:pt x="46985" y="1"/>
                  </a:moveTo>
                  <a:cubicBezTo>
                    <a:pt x="42156" y="1"/>
                    <a:pt x="37251" y="852"/>
                    <a:pt x="32468" y="2652"/>
                  </a:cubicBezTo>
                  <a:cubicBezTo>
                    <a:pt x="10854" y="10808"/>
                    <a:pt x="0" y="34991"/>
                    <a:pt x="8221" y="56572"/>
                  </a:cubicBezTo>
                  <a:lnTo>
                    <a:pt x="17108" y="79931"/>
                  </a:lnTo>
                  <a:lnTo>
                    <a:pt x="21391" y="78313"/>
                  </a:lnTo>
                  <a:lnTo>
                    <a:pt x="12855" y="56034"/>
                  </a:lnTo>
                  <a:cubicBezTo>
                    <a:pt x="5459" y="36674"/>
                    <a:pt x="15204" y="14966"/>
                    <a:pt x="34626" y="7634"/>
                  </a:cubicBezTo>
                  <a:cubicBezTo>
                    <a:pt x="38918" y="6016"/>
                    <a:pt x="43322" y="5251"/>
                    <a:pt x="47658" y="5251"/>
                  </a:cubicBezTo>
                  <a:cubicBezTo>
                    <a:pt x="62881" y="5251"/>
                    <a:pt x="77263" y="14681"/>
                    <a:pt x="82993" y="29723"/>
                  </a:cubicBezTo>
                  <a:lnTo>
                    <a:pt x="83755" y="31724"/>
                  </a:lnTo>
                  <a:lnTo>
                    <a:pt x="87500" y="30294"/>
                  </a:lnTo>
                  <a:lnTo>
                    <a:pt x="86358" y="27280"/>
                  </a:lnTo>
                  <a:cubicBezTo>
                    <a:pt x="79958" y="10505"/>
                    <a:pt x="63946" y="1"/>
                    <a:pt x="46985" y="1"/>
                  </a:cubicBezTo>
                  <a:close/>
                </a:path>
              </a:pathLst>
            </a:custGeom>
            <a:solidFill>
              <a:srgbClr val="1D3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742153" y="2164942"/>
              <a:ext cx="228499" cy="202153"/>
            </a:xfrm>
            <a:custGeom>
              <a:avLst/>
              <a:gdLst/>
              <a:ahLst/>
              <a:cxnLst/>
              <a:rect l="l" t="t" r="r" b="b"/>
              <a:pathLst>
                <a:path w="14250" h="12607" extrusionOk="0">
                  <a:moveTo>
                    <a:pt x="7128" y="1"/>
                  </a:moveTo>
                  <a:cubicBezTo>
                    <a:pt x="6382" y="1"/>
                    <a:pt x="5625" y="134"/>
                    <a:pt x="4888" y="416"/>
                  </a:cubicBezTo>
                  <a:cubicBezTo>
                    <a:pt x="1618" y="1655"/>
                    <a:pt x="1" y="5303"/>
                    <a:pt x="1237" y="8540"/>
                  </a:cubicBezTo>
                  <a:cubicBezTo>
                    <a:pt x="2194" y="11066"/>
                    <a:pt x="4589" y="12606"/>
                    <a:pt x="7121" y="12606"/>
                  </a:cubicBezTo>
                  <a:cubicBezTo>
                    <a:pt x="7867" y="12606"/>
                    <a:pt x="8625" y="12473"/>
                    <a:pt x="9362" y="12191"/>
                  </a:cubicBezTo>
                  <a:cubicBezTo>
                    <a:pt x="12632" y="10952"/>
                    <a:pt x="14249" y="7304"/>
                    <a:pt x="13013" y="4067"/>
                  </a:cubicBezTo>
                  <a:cubicBezTo>
                    <a:pt x="12056" y="1540"/>
                    <a:pt x="9661" y="1"/>
                    <a:pt x="7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246976" y="1296310"/>
              <a:ext cx="1781697" cy="1436287"/>
            </a:xfrm>
            <a:custGeom>
              <a:avLst/>
              <a:gdLst/>
              <a:ahLst/>
              <a:cxnLst/>
              <a:rect l="l" t="t" r="r" b="b"/>
              <a:pathLst>
                <a:path w="111113" h="89572" extrusionOk="0">
                  <a:moveTo>
                    <a:pt x="85659" y="29230"/>
                  </a:moveTo>
                  <a:cubicBezTo>
                    <a:pt x="85913" y="29768"/>
                    <a:pt x="86134" y="30309"/>
                    <a:pt x="86358" y="30880"/>
                  </a:cubicBezTo>
                  <a:lnTo>
                    <a:pt x="87500" y="33894"/>
                  </a:lnTo>
                  <a:lnTo>
                    <a:pt x="68077" y="41290"/>
                  </a:lnTo>
                  <a:lnTo>
                    <a:pt x="66300" y="36623"/>
                  </a:lnTo>
                  <a:cubicBezTo>
                    <a:pt x="66363" y="36593"/>
                    <a:pt x="66394" y="36560"/>
                    <a:pt x="66457" y="36560"/>
                  </a:cubicBezTo>
                  <a:lnTo>
                    <a:pt x="85659" y="29230"/>
                  </a:lnTo>
                  <a:close/>
                  <a:moveTo>
                    <a:pt x="63126" y="38434"/>
                  </a:moveTo>
                  <a:lnTo>
                    <a:pt x="64870" y="43004"/>
                  </a:lnTo>
                  <a:cubicBezTo>
                    <a:pt x="63347" y="44400"/>
                    <a:pt x="62555" y="46525"/>
                    <a:pt x="62903" y="48653"/>
                  </a:cubicBezTo>
                  <a:lnTo>
                    <a:pt x="63951" y="55127"/>
                  </a:lnTo>
                  <a:lnTo>
                    <a:pt x="63190" y="54650"/>
                  </a:lnTo>
                  <a:lnTo>
                    <a:pt x="56936" y="50176"/>
                  </a:lnTo>
                  <a:lnTo>
                    <a:pt x="58840" y="44494"/>
                  </a:lnTo>
                  <a:cubicBezTo>
                    <a:pt x="59666" y="42052"/>
                    <a:pt x="61159" y="39988"/>
                    <a:pt x="63126" y="38434"/>
                  </a:cubicBezTo>
                  <a:close/>
                  <a:moveTo>
                    <a:pt x="66490" y="47257"/>
                  </a:moveTo>
                  <a:lnTo>
                    <a:pt x="70139" y="56872"/>
                  </a:lnTo>
                  <a:cubicBezTo>
                    <a:pt x="69377" y="56872"/>
                    <a:pt x="68615" y="56778"/>
                    <a:pt x="67854" y="56651"/>
                  </a:cubicBezTo>
                  <a:lnTo>
                    <a:pt x="66490" y="48082"/>
                  </a:lnTo>
                  <a:cubicBezTo>
                    <a:pt x="66427" y="47795"/>
                    <a:pt x="66457" y="47541"/>
                    <a:pt x="66490" y="47257"/>
                  </a:cubicBezTo>
                  <a:close/>
                  <a:moveTo>
                    <a:pt x="100289" y="50080"/>
                  </a:moveTo>
                  <a:lnTo>
                    <a:pt x="102797" y="56651"/>
                  </a:lnTo>
                  <a:lnTo>
                    <a:pt x="77598" y="66235"/>
                  </a:lnTo>
                  <a:lnTo>
                    <a:pt x="75090" y="59664"/>
                  </a:lnTo>
                  <a:cubicBezTo>
                    <a:pt x="75280" y="59601"/>
                    <a:pt x="75440" y="59538"/>
                    <a:pt x="75631" y="59474"/>
                  </a:cubicBezTo>
                  <a:lnTo>
                    <a:pt x="100289" y="50080"/>
                  </a:lnTo>
                  <a:close/>
                  <a:moveTo>
                    <a:pt x="55763" y="53761"/>
                  </a:moveTo>
                  <a:lnTo>
                    <a:pt x="61095" y="57603"/>
                  </a:lnTo>
                  <a:cubicBezTo>
                    <a:pt x="62205" y="58395"/>
                    <a:pt x="63380" y="59030"/>
                    <a:pt x="64650" y="59474"/>
                  </a:cubicBezTo>
                  <a:lnTo>
                    <a:pt x="65632" y="65791"/>
                  </a:lnTo>
                  <a:cubicBezTo>
                    <a:pt x="65729" y="66329"/>
                    <a:pt x="65792" y="66870"/>
                    <a:pt x="65823" y="67378"/>
                  </a:cubicBezTo>
                  <a:cubicBezTo>
                    <a:pt x="64523" y="67124"/>
                    <a:pt x="63220" y="66680"/>
                    <a:pt x="61984" y="66139"/>
                  </a:cubicBezTo>
                  <a:lnTo>
                    <a:pt x="55603" y="63282"/>
                  </a:lnTo>
                  <a:cubicBezTo>
                    <a:pt x="54113" y="62617"/>
                    <a:pt x="53351" y="60903"/>
                    <a:pt x="53890" y="59347"/>
                  </a:cubicBezTo>
                  <a:lnTo>
                    <a:pt x="55763" y="53761"/>
                  </a:lnTo>
                  <a:close/>
                  <a:moveTo>
                    <a:pt x="68458" y="60396"/>
                  </a:moveTo>
                  <a:cubicBezTo>
                    <a:pt x="69048" y="60450"/>
                    <a:pt x="69638" y="60484"/>
                    <a:pt x="70228" y="60484"/>
                  </a:cubicBezTo>
                  <a:cubicBezTo>
                    <a:pt x="70654" y="60484"/>
                    <a:pt x="71079" y="60467"/>
                    <a:pt x="71505" y="60426"/>
                  </a:cubicBezTo>
                  <a:lnTo>
                    <a:pt x="74138" y="67345"/>
                  </a:lnTo>
                  <a:cubicBezTo>
                    <a:pt x="72710" y="67667"/>
                    <a:pt x="71280" y="67826"/>
                    <a:pt x="69851" y="67826"/>
                  </a:cubicBezTo>
                  <a:cubicBezTo>
                    <a:pt x="69725" y="67826"/>
                    <a:pt x="69599" y="67825"/>
                    <a:pt x="69474" y="67822"/>
                  </a:cubicBezTo>
                  <a:cubicBezTo>
                    <a:pt x="69441" y="66964"/>
                    <a:pt x="69347" y="66075"/>
                    <a:pt x="69220" y="65220"/>
                  </a:cubicBezTo>
                  <a:lnTo>
                    <a:pt x="68458" y="60396"/>
                  </a:lnTo>
                  <a:close/>
                  <a:moveTo>
                    <a:pt x="104067" y="60045"/>
                  </a:moveTo>
                  <a:lnTo>
                    <a:pt x="106415" y="66172"/>
                  </a:lnTo>
                  <a:lnTo>
                    <a:pt x="85753" y="74073"/>
                  </a:lnTo>
                  <a:cubicBezTo>
                    <a:pt x="85192" y="74279"/>
                    <a:pt x="84616" y="74378"/>
                    <a:pt x="84050" y="74378"/>
                  </a:cubicBezTo>
                  <a:cubicBezTo>
                    <a:pt x="82088" y="74378"/>
                    <a:pt x="80241" y="73201"/>
                    <a:pt x="79502" y="71280"/>
                  </a:cubicBezTo>
                  <a:lnTo>
                    <a:pt x="78898" y="69630"/>
                  </a:lnTo>
                  <a:lnTo>
                    <a:pt x="104067" y="60045"/>
                  </a:lnTo>
                  <a:close/>
                  <a:moveTo>
                    <a:pt x="46983" y="3597"/>
                  </a:moveTo>
                  <a:cubicBezTo>
                    <a:pt x="62215" y="3597"/>
                    <a:pt x="76681" y="12079"/>
                    <a:pt x="84103" y="25960"/>
                  </a:cubicBezTo>
                  <a:lnTo>
                    <a:pt x="65157" y="33165"/>
                  </a:lnTo>
                  <a:cubicBezTo>
                    <a:pt x="60524" y="34910"/>
                    <a:pt x="56969" y="38624"/>
                    <a:pt x="55413" y="43352"/>
                  </a:cubicBezTo>
                  <a:lnTo>
                    <a:pt x="50431" y="58205"/>
                  </a:lnTo>
                  <a:cubicBezTo>
                    <a:pt x="49319" y="61538"/>
                    <a:pt x="50906" y="65156"/>
                    <a:pt x="54113" y="66583"/>
                  </a:cubicBezTo>
                  <a:lnTo>
                    <a:pt x="60491" y="69439"/>
                  </a:lnTo>
                  <a:cubicBezTo>
                    <a:pt x="62174" y="70201"/>
                    <a:pt x="63888" y="70742"/>
                    <a:pt x="65665" y="71059"/>
                  </a:cubicBezTo>
                  <a:cubicBezTo>
                    <a:pt x="64777" y="77183"/>
                    <a:pt x="60651" y="82515"/>
                    <a:pt x="54651" y="84800"/>
                  </a:cubicBezTo>
                  <a:cubicBezTo>
                    <a:pt x="52637" y="85576"/>
                    <a:pt x="50528" y="85957"/>
                    <a:pt x="48429" y="85957"/>
                  </a:cubicBezTo>
                  <a:cubicBezTo>
                    <a:pt x="45205" y="85957"/>
                    <a:pt x="42003" y="85058"/>
                    <a:pt x="39197" y="83310"/>
                  </a:cubicBezTo>
                  <a:lnTo>
                    <a:pt x="36086" y="81342"/>
                  </a:lnTo>
                  <a:cubicBezTo>
                    <a:pt x="34165" y="80151"/>
                    <a:pt x="31976" y="79541"/>
                    <a:pt x="29780" y="79541"/>
                  </a:cubicBezTo>
                  <a:cubicBezTo>
                    <a:pt x="28349" y="79541"/>
                    <a:pt x="26914" y="79800"/>
                    <a:pt x="25550" y="80326"/>
                  </a:cubicBezTo>
                  <a:lnTo>
                    <a:pt x="17108" y="83531"/>
                  </a:lnTo>
                  <a:lnTo>
                    <a:pt x="8221" y="60172"/>
                  </a:lnTo>
                  <a:cubicBezTo>
                    <a:pt x="0" y="38624"/>
                    <a:pt x="10791" y="14535"/>
                    <a:pt x="32341" y="6316"/>
                  </a:cubicBezTo>
                  <a:cubicBezTo>
                    <a:pt x="32372" y="6316"/>
                    <a:pt x="32435" y="6283"/>
                    <a:pt x="32468" y="6252"/>
                  </a:cubicBezTo>
                  <a:cubicBezTo>
                    <a:pt x="37250" y="4450"/>
                    <a:pt x="42155" y="3597"/>
                    <a:pt x="46983" y="3597"/>
                  </a:cubicBezTo>
                  <a:close/>
                  <a:moveTo>
                    <a:pt x="46988" y="0"/>
                  </a:moveTo>
                  <a:cubicBezTo>
                    <a:pt x="41728" y="0"/>
                    <a:pt x="36390" y="929"/>
                    <a:pt x="31199" y="2888"/>
                  </a:cubicBezTo>
                  <a:lnTo>
                    <a:pt x="31039" y="2919"/>
                  </a:lnTo>
                  <a:cubicBezTo>
                    <a:pt x="19741" y="7235"/>
                    <a:pt x="10760" y="15710"/>
                    <a:pt x="5809" y="26755"/>
                  </a:cubicBezTo>
                  <a:cubicBezTo>
                    <a:pt x="858" y="37829"/>
                    <a:pt x="508" y="50143"/>
                    <a:pt x="4824" y="61442"/>
                  </a:cubicBezTo>
                  <a:lnTo>
                    <a:pt x="13744" y="84833"/>
                  </a:lnTo>
                  <a:lnTo>
                    <a:pt x="15013" y="88197"/>
                  </a:lnTo>
                  <a:lnTo>
                    <a:pt x="18408" y="86928"/>
                  </a:lnTo>
                  <a:lnTo>
                    <a:pt x="26819" y="83721"/>
                  </a:lnTo>
                  <a:cubicBezTo>
                    <a:pt x="27774" y="83357"/>
                    <a:pt x="28779" y="83177"/>
                    <a:pt x="29781" y="83177"/>
                  </a:cubicBezTo>
                  <a:cubicBezTo>
                    <a:pt x="31308" y="83177"/>
                    <a:pt x="32827" y="83596"/>
                    <a:pt x="34149" y="84419"/>
                  </a:cubicBezTo>
                  <a:lnTo>
                    <a:pt x="37292" y="86387"/>
                  </a:lnTo>
                  <a:cubicBezTo>
                    <a:pt x="40665" y="88489"/>
                    <a:pt x="44554" y="89572"/>
                    <a:pt x="48460" y="89572"/>
                  </a:cubicBezTo>
                  <a:cubicBezTo>
                    <a:pt x="50984" y="89572"/>
                    <a:pt x="53516" y="89119"/>
                    <a:pt x="55921" y="88197"/>
                  </a:cubicBezTo>
                  <a:cubicBezTo>
                    <a:pt x="63220" y="85435"/>
                    <a:pt x="68204" y="78867"/>
                    <a:pt x="69283" y="71440"/>
                  </a:cubicBezTo>
                  <a:cubicBezTo>
                    <a:pt x="69511" y="71447"/>
                    <a:pt x="69740" y="71451"/>
                    <a:pt x="69968" y="71451"/>
                  </a:cubicBezTo>
                  <a:cubicBezTo>
                    <a:pt x="71801" y="71451"/>
                    <a:pt x="73634" y="71224"/>
                    <a:pt x="75440" y="70772"/>
                  </a:cubicBezTo>
                  <a:lnTo>
                    <a:pt x="76138" y="72550"/>
                  </a:lnTo>
                  <a:cubicBezTo>
                    <a:pt x="77411" y="75928"/>
                    <a:pt x="80611" y="78004"/>
                    <a:pt x="84002" y="78004"/>
                  </a:cubicBezTo>
                  <a:cubicBezTo>
                    <a:pt x="85007" y="78004"/>
                    <a:pt x="86029" y="77822"/>
                    <a:pt x="87023" y="77437"/>
                  </a:cubicBezTo>
                  <a:lnTo>
                    <a:pt x="111112" y="68266"/>
                  </a:lnTo>
                  <a:lnTo>
                    <a:pt x="102383" y="45383"/>
                  </a:lnTo>
                  <a:lnTo>
                    <a:pt x="74328" y="56079"/>
                  </a:lnTo>
                  <a:cubicBezTo>
                    <a:pt x="74138" y="56143"/>
                    <a:pt x="73980" y="56206"/>
                    <a:pt x="73790" y="56270"/>
                  </a:cubicBezTo>
                  <a:lnTo>
                    <a:pt x="69377" y="44685"/>
                  </a:lnTo>
                  <a:lnTo>
                    <a:pt x="88800" y="37258"/>
                  </a:lnTo>
                  <a:lnTo>
                    <a:pt x="92164" y="35989"/>
                  </a:lnTo>
                  <a:lnTo>
                    <a:pt x="90895" y="32594"/>
                  </a:lnTo>
                  <a:lnTo>
                    <a:pt x="89752" y="29578"/>
                  </a:lnTo>
                  <a:cubicBezTo>
                    <a:pt x="89531" y="29007"/>
                    <a:pt x="89308" y="28468"/>
                    <a:pt x="89054" y="27928"/>
                  </a:cubicBezTo>
                  <a:lnTo>
                    <a:pt x="89404" y="27801"/>
                  </a:lnTo>
                  <a:lnTo>
                    <a:pt x="88135" y="24406"/>
                  </a:lnTo>
                  <a:lnTo>
                    <a:pt x="87500" y="24627"/>
                  </a:lnTo>
                  <a:cubicBezTo>
                    <a:pt x="79494" y="9291"/>
                    <a:pt x="63628" y="0"/>
                    <a:pt x="46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p:nvPr/>
        </p:nvSpPr>
        <p:spPr>
          <a:xfrm>
            <a:off x="3700246" y="948375"/>
            <a:ext cx="1743300" cy="1743300"/>
          </a:xfrm>
          <a:prstGeom prst="ellipse">
            <a:avLst/>
          </a:prstGeom>
          <a:solidFill>
            <a:schemeClr val="accent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2058" name="Google Shape;2058;p46"/>
          <p:cNvSpPr txBox="1">
            <a:spLocks noGrp="1"/>
          </p:cNvSpPr>
          <p:nvPr>
            <p:ph type="title" idx="2"/>
          </p:nvPr>
        </p:nvSpPr>
        <p:spPr>
          <a:xfrm>
            <a:off x="3260302" y="1399125"/>
            <a:ext cx="26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9" name="Google Shape;2059;p46"/>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How Well Players Will Do</a:t>
            </a:r>
          </a:p>
          <a:p>
            <a:pPr marL="0" lvl="0" indent="0" algn="ctr" rtl="0">
              <a:spcBef>
                <a:spcPts val="0"/>
              </a:spcBef>
              <a:spcAft>
                <a:spcPts val="0"/>
              </a:spcAft>
              <a:buNone/>
            </a:pPr>
            <a:endParaRPr lang="en" dirty="0"/>
          </a:p>
        </p:txBody>
      </p:sp>
      <p:grpSp>
        <p:nvGrpSpPr>
          <p:cNvPr id="2" name="Google Shape;2501;p65">
            <a:extLst>
              <a:ext uri="{FF2B5EF4-FFF2-40B4-BE49-F238E27FC236}">
                <a16:creationId xmlns:a16="http://schemas.microsoft.com/office/drawing/2014/main" id="{C49FA1C3-F19D-BDFE-D729-E9FC534377D0}"/>
              </a:ext>
            </a:extLst>
          </p:cNvPr>
          <p:cNvGrpSpPr/>
          <p:nvPr/>
        </p:nvGrpSpPr>
        <p:grpSpPr>
          <a:xfrm>
            <a:off x="1195012" y="2522162"/>
            <a:ext cx="1022425" cy="1917325"/>
            <a:chOff x="7269875" y="2686875"/>
            <a:chExt cx="1022425" cy="1917325"/>
          </a:xfrm>
        </p:grpSpPr>
        <p:sp>
          <p:nvSpPr>
            <p:cNvPr id="3" name="Google Shape;2502;p65">
              <a:extLst>
                <a:ext uri="{FF2B5EF4-FFF2-40B4-BE49-F238E27FC236}">
                  <a16:creationId xmlns:a16="http://schemas.microsoft.com/office/drawing/2014/main" id="{F734D3F4-EACD-6BC9-2E46-8D25A4B50A90}"/>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C8C47459-EF7C-E4E8-6101-A2AF05CBA37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2D81CE3C-13E9-BF5C-FD78-A7F2AEBD3F82}"/>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71E1D4D2-2F81-783C-7514-6DFFC504DB05}"/>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8DB41281-223E-BEA9-FFBC-3A2BF7F08E77}"/>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450BCE87-4349-5419-C2CF-4AFC6E3F8C2D}"/>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2E09E78B-7B2D-7A83-F9C6-FAA421D7F74B}"/>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38C97F80-EE18-54C2-AF85-818A8D4FE41A}"/>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47145C13-75B8-BE31-8310-1851D3ABBBAB}"/>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6A40741-3EB7-C66F-A910-54AD8F67388E}"/>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5689124D-6A20-3094-9366-EA3DDFBC90F0}"/>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C1A55655-EE62-C0AC-9BC8-1F9103CC1CD1}"/>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E6BF384F-1C57-E504-F158-758E4DB27DFA}"/>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7505D348-9398-1A90-D6DE-F02A565E8D2B}"/>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7A7B7A8-8C4B-646B-32FE-CA594EE8140F}"/>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89C775C8-A0E2-DCE0-A529-33B85B252495}"/>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F567127E-18E6-BDD1-E87D-68CB518E0BAE}"/>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6BCCFDA6-797C-0FCC-0A91-0462B826B497}"/>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84700452-E4EB-13B5-4A83-0AB9847A076A}"/>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7BEC59A9-07FA-DB6B-6564-325B46E5A1F9}"/>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A1FFE9F7-AAAA-D879-C52F-275B5DF3E539}"/>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8A0E725C-284B-B66E-19E5-57CF1E2F13D1}"/>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A9E1E2E8-93BC-FED4-EAB0-07FD83B3C87C}"/>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75BFFA5A-1B0B-C4B7-E0FF-279CC1122B03}"/>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FB43E57B-4CDB-3A2F-557D-7E483E15443F}"/>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B8C80932-948E-747F-61C5-173995B08E87}"/>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28703938-6F67-589D-F0E5-3E2FDC667EFE}"/>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3833FC82-0D9B-1825-DDD9-93C81D07FA23}"/>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DC9B3938-7EB0-DFCE-4970-36EDF6D4EBC8}"/>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23F35A20-51DE-87C2-2995-406AAE0C1E5E}"/>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D51C955A-861A-A843-861B-B50466E7B3B9}"/>
              </a:ext>
            </a:extLst>
          </p:cNvPr>
          <p:cNvGrpSpPr/>
          <p:nvPr/>
        </p:nvGrpSpPr>
        <p:grpSpPr>
          <a:xfrm>
            <a:off x="6952510" y="2522162"/>
            <a:ext cx="996477" cy="1917324"/>
            <a:chOff x="7073200" y="575525"/>
            <a:chExt cx="1022425" cy="1917300"/>
          </a:xfrm>
        </p:grpSpPr>
        <p:sp>
          <p:nvSpPr>
            <p:cNvPr id="34" name="Google Shape;2533;p65">
              <a:extLst>
                <a:ext uri="{FF2B5EF4-FFF2-40B4-BE49-F238E27FC236}">
                  <a16:creationId xmlns:a16="http://schemas.microsoft.com/office/drawing/2014/main" id="{63EE78AD-FBF3-C361-489A-283D2A8EBAAD}"/>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D30A3561-7651-754A-BEC4-DC09531D24D8}"/>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CA150FC4-C887-41AB-7551-AA91432D91A1}"/>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CC667804-E2B8-7EDA-8D40-B00DE98FC4EC}"/>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38F7F6E2-353B-58C2-D832-FA3A1F97CEB2}"/>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803050F1-7D1A-55BF-2B27-DF9A07A43902}"/>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36FCC022-DC6E-946A-6C3B-886377CB0BBD}"/>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90FDD121-4D1C-5194-02FE-5330B0D6F4D0}"/>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5C5B9A1E-D2AF-0611-0FF4-8E9ED7C5B839}"/>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1389920B-2055-8DA8-8DE2-D02688BFB0BA}"/>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F51DD4AA-B8D2-EB39-9968-D0BD2B59787D}"/>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8BB35F5C-6AAF-24FC-B257-1245FF424729}"/>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A082EA4F-AF58-7AFC-B0A5-5FAA2C218D0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614E16D5-9205-9EC1-877B-1880151D477D}"/>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5113F883-F194-872E-809D-366338CC7B22}"/>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2FD5CF68-87FE-366B-871C-8FE0ED5BB185}"/>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A0ED28FC-3180-F779-D0AA-CAE64DB1302E}"/>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3D589623-9C1C-EB44-D5EA-875699A66F47}"/>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0772771B-9DAC-5D21-2119-08509F996536}"/>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A2945D14-47B9-8FA8-BEEF-443F8D09D8EB}"/>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0E7298BB-CC3C-428D-1B5E-4837BA5C38A0}"/>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B5800C31-F544-0546-E551-C5CB3B9F6398}"/>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33623312-AA36-2603-08B8-0A434F71F340}"/>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310AAB59-465E-2A0C-DADE-02FCD4CF5494}"/>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5F46E5FA-B1F0-8E55-B556-C9D1755F8D7E}"/>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1A97946-1B9C-6CCF-E135-2D3FB55C09E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32AC97CE-7C3A-9FBA-33C6-850BED96DC8D}"/>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7C82E3DE-8882-B160-A87F-0851F53B0B5F}"/>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83F0C081-3D7C-235C-A31A-2426E5A78C47}"/>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p:nvPr/>
        </p:nvSpPr>
        <p:spPr>
          <a:xfrm>
            <a:off x="6958500" y="2073250"/>
            <a:ext cx="644100" cy="64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a:spLocks noGrp="1"/>
          </p:cNvSpPr>
          <p:nvPr>
            <p:ph type="title"/>
          </p:nvPr>
        </p:nvSpPr>
        <p:spPr>
          <a:xfrm>
            <a:off x="269003" y="2714830"/>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364" name="Google Shape;364;p41"/>
          <p:cNvSpPr txBox="1">
            <a:spLocks noGrp="1"/>
          </p:cNvSpPr>
          <p:nvPr>
            <p:ph type="title" idx="4"/>
          </p:nvPr>
        </p:nvSpPr>
        <p:spPr>
          <a:xfrm>
            <a:off x="5702570" y="3037947"/>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Evaluating Models</a:t>
            </a:r>
            <a:endParaRPr dirty="0"/>
          </a:p>
        </p:txBody>
      </p:sp>
      <p:sp>
        <p:nvSpPr>
          <p:cNvPr id="365" name="Google Shape;365;p41"/>
          <p:cNvSpPr txBox="1">
            <a:spLocks noGrp="1"/>
          </p:cNvSpPr>
          <p:nvPr>
            <p:ph type="subTitle" idx="5"/>
          </p:nvPr>
        </p:nvSpPr>
        <p:spPr>
          <a:xfrm>
            <a:off x="6140465" y="3633121"/>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sent to algorithm that makes the predictions</a:t>
            </a:r>
            <a:endParaRPr dirty="0"/>
          </a:p>
        </p:txBody>
      </p:sp>
      <p:sp>
        <p:nvSpPr>
          <p:cNvPr id="366" name="Google Shape;366;p41"/>
          <p:cNvSpPr txBox="1">
            <a:spLocks noGrp="1"/>
          </p:cNvSpPr>
          <p:nvPr>
            <p:ph type="subTitle" idx="1"/>
          </p:nvPr>
        </p:nvSpPr>
        <p:spPr>
          <a:xfrm>
            <a:off x="704866" y="3242125"/>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Writing scripts and features that produce target features</a:t>
            </a:r>
            <a:endParaRPr dirty="0"/>
          </a:p>
        </p:txBody>
      </p:sp>
      <p:sp>
        <p:nvSpPr>
          <p:cNvPr id="367" name="Google Shape;367;p41"/>
          <p:cNvSpPr txBox="1">
            <a:spLocks noGrp="1"/>
          </p:cNvSpPr>
          <p:nvPr>
            <p:ph type="title" idx="2"/>
          </p:nvPr>
        </p:nvSpPr>
        <p:spPr>
          <a:xfrm>
            <a:off x="3381000" y="1595609"/>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a:t>
            </a:r>
            <a:endParaRPr dirty="0"/>
          </a:p>
        </p:txBody>
      </p:sp>
      <p:sp>
        <p:nvSpPr>
          <p:cNvPr id="368" name="Google Shape;368;p41"/>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CSVs are sent to AWS RDS SQL database</a:t>
            </a:r>
            <a:endParaRPr dirty="0"/>
          </a:p>
        </p:txBody>
      </p:sp>
      <p:sp>
        <p:nvSpPr>
          <p:cNvPr id="369" name="Google Shape;369;p41"/>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endParaRPr dirty="0"/>
          </a:p>
        </p:txBody>
      </p:sp>
      <p:sp>
        <p:nvSpPr>
          <p:cNvPr id="370" name="Google Shape;370;p41"/>
          <p:cNvSpPr/>
          <p:nvPr/>
        </p:nvSpPr>
        <p:spPr>
          <a:xfrm>
            <a:off x="1582050" y="2105025"/>
            <a:ext cx="562800" cy="562800"/>
          </a:xfrm>
          <a:prstGeom prst="mathMultiply">
            <a:avLst>
              <a:gd name="adj1" fmla="val 2369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999150" y="2113900"/>
            <a:ext cx="562800" cy="562800"/>
          </a:xfrm>
          <a:prstGeom prst="mathMultiply">
            <a:avLst>
              <a:gd name="adj1" fmla="val 23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290600" y="30378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a:off x="2009570" y="2532755"/>
            <a:ext cx="2416200" cy="9327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4" name="Google Shape;374;p41"/>
          <p:cNvCxnSpPr/>
          <p:nvPr/>
        </p:nvCxnSpPr>
        <p:spPr>
          <a:xfrm rot="10800000" flipH="1">
            <a:off x="4718226" y="2623024"/>
            <a:ext cx="2334600" cy="5499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5" name="Google Shape;375;p41"/>
          <p:cNvCxnSpPr>
            <a:stCxn id="362" idx="0"/>
          </p:cNvCxnSpPr>
          <p:nvPr/>
        </p:nvCxnSpPr>
        <p:spPr>
          <a:xfrm rot="-5400000">
            <a:off x="7285200" y="1557400"/>
            <a:ext cx="511200" cy="520500"/>
          </a:xfrm>
          <a:prstGeom prst="curvedConnector2">
            <a:avLst/>
          </a:prstGeom>
          <a:noFill/>
          <a:ln w="38100" cap="flat" cmpd="sng">
            <a:solidFill>
              <a:schemeClr val="accent3"/>
            </a:solidFill>
            <a:prstDash val="solid"/>
            <a:round/>
            <a:headEnd type="none" w="med" len="med"/>
            <a:tailEnd type="triangle" w="med" len="med"/>
          </a:ln>
        </p:spPr>
      </p:cxnSp>
      <p:grpSp>
        <p:nvGrpSpPr>
          <p:cNvPr id="2" name="Google Shape;2476;p65">
            <a:extLst>
              <a:ext uri="{FF2B5EF4-FFF2-40B4-BE49-F238E27FC236}">
                <a16:creationId xmlns:a16="http://schemas.microsoft.com/office/drawing/2014/main" id="{9A7CD78C-887E-E7CC-7A3B-E048F5785CCC}"/>
              </a:ext>
            </a:extLst>
          </p:cNvPr>
          <p:cNvGrpSpPr/>
          <p:nvPr/>
        </p:nvGrpSpPr>
        <p:grpSpPr>
          <a:xfrm>
            <a:off x="4114428" y="3974578"/>
            <a:ext cx="917176" cy="519506"/>
            <a:chOff x="6185400" y="1386100"/>
            <a:chExt cx="1067850" cy="604850"/>
          </a:xfrm>
        </p:grpSpPr>
        <p:sp>
          <p:nvSpPr>
            <p:cNvPr id="3" name="Google Shape;2477;p65">
              <a:extLst>
                <a:ext uri="{FF2B5EF4-FFF2-40B4-BE49-F238E27FC236}">
                  <a16:creationId xmlns:a16="http://schemas.microsoft.com/office/drawing/2014/main" id="{8880FB2F-3315-3A7E-7E11-D90FC4BA85E3}"/>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BD8E5D88-9CDA-5D2E-0656-1D17D9954135}"/>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7D21B826-3BFC-9869-C5EF-3953BB24F08F}"/>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B0AA6F7-4637-6A3A-B58D-700CA8E2EA03}"/>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0A1FCF90-B1D2-82E9-851B-485907AE3812}"/>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FC94A6EC-F5D0-24D9-95BF-B938340F7F0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4E7BE9D0-495A-4E49-7A9C-CF9A6044E02F}"/>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F0BC7A51-9B40-74F1-FC0A-28F3B69E31BC}"/>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269AC14-0D62-75F5-BA6D-EB4C221F85D1}"/>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0A84BB1B-DB7A-A4C4-B296-8D9C1A02559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170373" y="1640243"/>
            <a:ext cx="425550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and Scalars</a:t>
            </a:r>
            <a:endParaRPr dirty="0"/>
          </a:p>
        </p:txBody>
      </p:sp>
      <p:sp>
        <p:nvSpPr>
          <p:cNvPr id="381" name="Google Shape;381;p42"/>
          <p:cNvSpPr txBox="1">
            <a:spLocks noGrp="1"/>
          </p:cNvSpPr>
          <p:nvPr>
            <p:ph type="subTitle" idx="1"/>
          </p:nvPr>
        </p:nvSpPr>
        <p:spPr>
          <a:xfrm>
            <a:off x="713100" y="2054679"/>
            <a:ext cx="270855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 data, fitting model, dimensionality reduction</a:t>
            </a:r>
            <a:endParaRPr dirty="0"/>
          </a:p>
        </p:txBody>
      </p:sp>
      <p:sp>
        <p:nvSpPr>
          <p:cNvPr id="382" name="Google Shape;382;p42"/>
          <p:cNvSpPr txBox="1">
            <a:spLocks noGrp="1"/>
          </p:cNvSpPr>
          <p:nvPr>
            <p:ph type="title" idx="2"/>
          </p:nvPr>
        </p:nvSpPr>
        <p:spPr>
          <a:xfrm>
            <a:off x="2121872" y="3086838"/>
            <a:ext cx="412052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Training</a:t>
            </a:r>
            <a:endParaRPr dirty="0"/>
          </a:p>
        </p:txBody>
      </p:sp>
      <p:sp>
        <p:nvSpPr>
          <p:cNvPr id="383" name="Google Shape;383;p42"/>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Reshaping, Splitting the data, Classifiers</a:t>
            </a:r>
            <a:endParaRPr dirty="0"/>
          </a:p>
        </p:txBody>
      </p:sp>
      <p:sp>
        <p:nvSpPr>
          <p:cNvPr id="384" name="Google Shape;384;p42"/>
          <p:cNvSpPr txBox="1">
            <a:spLocks noGrp="1"/>
          </p:cNvSpPr>
          <p:nvPr>
            <p:ph type="title" idx="4"/>
          </p:nvPr>
        </p:nvSpPr>
        <p:spPr>
          <a:xfrm>
            <a:off x="6130200" y="1508425"/>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85" name="Google Shape;385;p42"/>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Players, ADP, and Sleepers who will perform well in 2022</a:t>
            </a:r>
            <a:endParaRPr dirty="0"/>
          </a:p>
        </p:txBody>
      </p:sp>
      <p:sp>
        <p:nvSpPr>
          <p:cNvPr id="386" name="Google Shape;386;p42"/>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a:t>
            </a:r>
          </a:p>
        </p:txBody>
      </p:sp>
      <p:sp>
        <p:nvSpPr>
          <p:cNvPr id="387" name="Google Shape;387;p42"/>
          <p:cNvSpPr/>
          <p:nvPr/>
        </p:nvSpPr>
        <p:spPr>
          <a:xfrm>
            <a:off x="4290600" y="222437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2"/>
          <p:cNvCxnSpPr>
            <a:stCxn id="389" idx="1"/>
            <a:endCxn id="387" idx="3"/>
          </p:cNvCxnSpPr>
          <p:nvPr/>
        </p:nvCxnSpPr>
        <p:spPr>
          <a:xfrm rot="-5400000">
            <a:off x="2980630" y="1681145"/>
            <a:ext cx="474300" cy="2416200"/>
          </a:xfrm>
          <a:prstGeom prst="curvedConnector3">
            <a:avLst>
              <a:gd name="adj1" fmla="val 50010"/>
            </a:avLst>
          </a:prstGeom>
          <a:noFill/>
          <a:ln w="38100" cap="flat" cmpd="sng">
            <a:solidFill>
              <a:schemeClr val="accent3"/>
            </a:solidFill>
            <a:prstDash val="dot"/>
            <a:round/>
            <a:headEnd type="none" w="med" len="med"/>
            <a:tailEnd type="none" w="med" len="med"/>
          </a:ln>
        </p:spPr>
      </p:cxnSp>
      <p:sp>
        <p:nvSpPr>
          <p:cNvPr id="389" name="Google Shape;389;p42"/>
          <p:cNvSpPr/>
          <p:nvPr/>
        </p:nvSpPr>
        <p:spPr>
          <a:xfrm>
            <a:off x="1582050" y="29912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999150" y="2991225"/>
            <a:ext cx="562800" cy="562800"/>
          </a:xfrm>
          <a:prstGeom prst="mathMultiply">
            <a:avLst>
              <a:gd name="adj1" fmla="val 2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2"/>
          <p:cNvCxnSpPr>
            <a:stCxn id="387" idx="1"/>
            <a:endCxn id="392" idx="3"/>
          </p:cNvCxnSpPr>
          <p:nvPr/>
        </p:nvCxnSpPr>
        <p:spPr>
          <a:xfrm rot="-5400000" flipH="1">
            <a:off x="5315080" y="1762695"/>
            <a:ext cx="1140900" cy="2334600"/>
          </a:xfrm>
          <a:prstGeom prst="curvedConnector5">
            <a:avLst>
              <a:gd name="adj1" fmla="val -24729"/>
              <a:gd name="adj2" fmla="val 48922"/>
              <a:gd name="adj3" fmla="val 129131"/>
            </a:avLst>
          </a:prstGeom>
          <a:noFill/>
          <a:ln w="38100" cap="flat" cmpd="sng">
            <a:solidFill>
              <a:schemeClr val="accent3"/>
            </a:solidFill>
            <a:prstDash val="dot"/>
            <a:round/>
            <a:headEnd type="none" w="med" len="med"/>
            <a:tailEnd type="none" w="med" len="med"/>
          </a:ln>
        </p:spPr>
      </p:cxnSp>
      <p:cxnSp>
        <p:nvCxnSpPr>
          <p:cNvPr id="393" name="Google Shape;393;p42"/>
          <p:cNvCxnSpPr/>
          <p:nvPr/>
        </p:nvCxnSpPr>
        <p:spPr>
          <a:xfrm rot="10800000" flipH="1">
            <a:off x="690250" y="3354750"/>
            <a:ext cx="757200" cy="460200"/>
          </a:xfrm>
          <a:prstGeom prst="curvedConnector3">
            <a:avLst>
              <a:gd name="adj1" fmla="val 50000"/>
            </a:avLst>
          </a:prstGeom>
          <a:noFill/>
          <a:ln w="38100" cap="flat" cmpd="sng">
            <a:solidFill>
              <a:schemeClr val="accent3"/>
            </a:solidFill>
            <a:prstDash val="solid"/>
            <a:round/>
            <a:headEnd type="none" w="med" len="med"/>
            <a:tailEnd type="triangle" w="med" len="med"/>
          </a:ln>
        </p:spPr>
      </p:cxnSp>
      <p:sp>
        <p:nvSpPr>
          <p:cNvPr id="392" name="Google Shape;392;p42"/>
          <p:cNvSpPr/>
          <p:nvPr/>
        </p:nvSpPr>
        <p:spPr>
          <a:xfrm>
            <a:off x="6958500" y="2950575"/>
            <a:ext cx="644100" cy="64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6;p65">
            <a:extLst>
              <a:ext uri="{FF2B5EF4-FFF2-40B4-BE49-F238E27FC236}">
                <a16:creationId xmlns:a16="http://schemas.microsoft.com/office/drawing/2014/main" id="{23E80904-8C8F-ACCE-3441-69DAAF16967B}"/>
              </a:ext>
            </a:extLst>
          </p:cNvPr>
          <p:cNvGrpSpPr/>
          <p:nvPr/>
        </p:nvGrpSpPr>
        <p:grpSpPr>
          <a:xfrm>
            <a:off x="7727773" y="2994826"/>
            <a:ext cx="917176" cy="519506"/>
            <a:chOff x="6185400" y="1386100"/>
            <a:chExt cx="1067850" cy="604850"/>
          </a:xfrm>
        </p:grpSpPr>
        <p:sp>
          <p:nvSpPr>
            <p:cNvPr id="3" name="Google Shape;2477;p65">
              <a:extLst>
                <a:ext uri="{FF2B5EF4-FFF2-40B4-BE49-F238E27FC236}">
                  <a16:creationId xmlns:a16="http://schemas.microsoft.com/office/drawing/2014/main" id="{C420A9BC-5D3A-EFF6-3BFF-D78B221D66F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F531B48D-2489-6574-42FC-13400698FE2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F341DB-29B6-C5A1-B622-54F8E4E06844}"/>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E796EAB-8022-5AD0-8EA6-324B0A6CC946}"/>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CCCC2ED5-F7CE-0A3E-C403-3EBB4AE291B1}"/>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4C4AA873-DE0F-689B-4601-874D22FE291F}"/>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6AC4A5A1-0F83-B978-3A7D-B117F4BEFBB9}"/>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E84D3BE0-ED22-2039-61C0-E04DF0AAA25F}"/>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3C48DD5C-02E3-EA6E-78BF-763CFFF7B77E}"/>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8B95FBE8-7CC0-2FEB-C836-C9FD7E007C18}"/>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47"/>
          <p:cNvSpPr/>
          <p:nvPr/>
        </p:nvSpPr>
        <p:spPr>
          <a:xfrm>
            <a:off x="5018518" y="129606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5044189" y="2333420"/>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7"/>
          <p:cNvSpPr/>
          <p:nvPr/>
        </p:nvSpPr>
        <p:spPr>
          <a:xfrm>
            <a:off x="5090181" y="348353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3421447" y="12817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3429315" y="2346139"/>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3470558" y="3465404"/>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txBox="1">
            <a:spLocks noGrp="1"/>
          </p:cNvSpPr>
          <p:nvPr>
            <p:ph type="subTitle" idx="13"/>
          </p:nvPr>
        </p:nvSpPr>
        <p:spPr>
          <a:xfrm>
            <a:off x="5902223" y="2671198"/>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Uses Proximity to make classifications</a:t>
            </a:r>
            <a:endParaRPr dirty="0">
              <a:solidFill>
                <a:schemeClr val="accent3"/>
              </a:solidFill>
            </a:endParaRPr>
          </a:p>
        </p:txBody>
      </p:sp>
      <p:sp>
        <p:nvSpPr>
          <p:cNvPr id="2071" name="Google Shape;2071;p47"/>
          <p:cNvSpPr txBox="1">
            <a:spLocks noGrp="1"/>
          </p:cNvSpPr>
          <p:nvPr>
            <p:ph type="subTitle" idx="15"/>
          </p:nvPr>
        </p:nvSpPr>
        <p:spPr>
          <a:xfrm>
            <a:off x="5875769" y="3899462"/>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Which model was the most accurate and precise</a:t>
            </a:r>
          </a:p>
        </p:txBody>
      </p:sp>
      <p:sp>
        <p:nvSpPr>
          <p:cNvPr id="2072" name="Google Shape;2072;p47"/>
          <p:cNvSpPr txBox="1">
            <a:spLocks noGrp="1"/>
          </p:cNvSpPr>
          <p:nvPr>
            <p:ph type="title" idx="9"/>
          </p:nvPr>
        </p:nvSpPr>
        <p:spPr>
          <a:xfrm>
            <a:off x="5902223" y="2315286"/>
            <a:ext cx="219969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KNN</a:t>
            </a:r>
            <a:endParaRPr dirty="0">
              <a:solidFill>
                <a:schemeClr val="accent3"/>
              </a:solidFill>
            </a:endParaRPr>
          </a:p>
        </p:txBody>
      </p:sp>
      <p:sp>
        <p:nvSpPr>
          <p:cNvPr id="2073" name="Google Shape;2073;p47"/>
          <p:cNvSpPr txBox="1">
            <a:spLocks noGrp="1"/>
          </p:cNvSpPr>
          <p:nvPr>
            <p:ph type="title" idx="14"/>
          </p:nvPr>
        </p:nvSpPr>
        <p:spPr>
          <a:xfrm>
            <a:off x="5875769" y="3487266"/>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Accuarcy</a:t>
            </a:r>
            <a:endParaRPr dirty="0">
              <a:solidFill>
                <a:schemeClr val="accent3"/>
              </a:solidFill>
            </a:endParaRPr>
          </a:p>
        </p:txBody>
      </p:sp>
      <p:sp>
        <p:nvSpPr>
          <p:cNvPr id="2074" name="Google Shape;2074;p4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Choosing The Right Model</a:t>
            </a:r>
            <a:br>
              <a:rPr lang="en" dirty="0"/>
            </a:br>
            <a:endParaRPr dirty="0"/>
          </a:p>
        </p:txBody>
      </p:sp>
      <p:sp>
        <p:nvSpPr>
          <p:cNvPr id="2075" name="Google Shape;2075;p47"/>
          <p:cNvSpPr txBox="1">
            <a:spLocks noGrp="1"/>
          </p:cNvSpPr>
          <p:nvPr>
            <p:ph type="title" idx="2"/>
          </p:nvPr>
        </p:nvSpPr>
        <p:spPr>
          <a:xfrm>
            <a:off x="1405225" y="1204280"/>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Unsupervised</a:t>
            </a:r>
            <a:endParaRPr dirty="0">
              <a:solidFill>
                <a:schemeClr val="accent3"/>
              </a:solidFill>
            </a:endParaRPr>
          </a:p>
        </p:txBody>
      </p:sp>
      <p:sp>
        <p:nvSpPr>
          <p:cNvPr id="2076" name="Google Shape;2076;p47"/>
          <p:cNvSpPr txBox="1">
            <a:spLocks noGrp="1"/>
          </p:cNvSpPr>
          <p:nvPr>
            <p:ph type="subTitle" idx="1"/>
          </p:nvPr>
        </p:nvSpPr>
        <p:spPr>
          <a:xfrm>
            <a:off x="1378777" y="159454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Algorithms clusters unlabled datasets</a:t>
            </a:r>
            <a:endParaRPr dirty="0">
              <a:solidFill>
                <a:schemeClr val="accent3"/>
              </a:solidFill>
            </a:endParaRPr>
          </a:p>
        </p:txBody>
      </p:sp>
      <p:sp>
        <p:nvSpPr>
          <p:cNvPr id="2077" name="Google Shape;2077;p47"/>
          <p:cNvSpPr txBox="1">
            <a:spLocks noGrp="1"/>
          </p:cNvSpPr>
          <p:nvPr>
            <p:ph type="title" idx="3"/>
          </p:nvPr>
        </p:nvSpPr>
        <p:spPr>
          <a:xfrm>
            <a:off x="1103309" y="2264142"/>
            <a:ext cx="219969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Neural Networks</a:t>
            </a:r>
            <a:endParaRPr dirty="0">
              <a:solidFill>
                <a:schemeClr val="accent3"/>
              </a:solidFill>
            </a:endParaRPr>
          </a:p>
        </p:txBody>
      </p:sp>
      <p:sp>
        <p:nvSpPr>
          <p:cNvPr id="2078" name="Google Shape;2078;p47"/>
          <p:cNvSpPr txBox="1">
            <a:spLocks noGrp="1"/>
          </p:cNvSpPr>
          <p:nvPr>
            <p:ph type="subTitle" idx="4"/>
          </p:nvPr>
        </p:nvSpPr>
        <p:spPr>
          <a:xfrm>
            <a:off x="1449744" y="280899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Series of algorithms trys to recognize underlying relationships</a:t>
            </a:r>
            <a:endParaRPr dirty="0">
              <a:solidFill>
                <a:schemeClr val="accent3"/>
              </a:solidFill>
            </a:endParaRPr>
          </a:p>
        </p:txBody>
      </p:sp>
      <p:sp>
        <p:nvSpPr>
          <p:cNvPr id="2079" name="Google Shape;2079;p47"/>
          <p:cNvSpPr txBox="1">
            <a:spLocks noGrp="1"/>
          </p:cNvSpPr>
          <p:nvPr>
            <p:ph type="title" idx="5"/>
          </p:nvPr>
        </p:nvSpPr>
        <p:spPr>
          <a:xfrm>
            <a:off x="1439999" y="3487796"/>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Predictions</a:t>
            </a:r>
            <a:endParaRPr dirty="0">
              <a:solidFill>
                <a:schemeClr val="accent3"/>
              </a:solidFill>
            </a:endParaRPr>
          </a:p>
        </p:txBody>
      </p:sp>
      <p:sp>
        <p:nvSpPr>
          <p:cNvPr id="2080" name="Google Shape;2080;p47"/>
          <p:cNvSpPr txBox="1">
            <a:spLocks noGrp="1"/>
          </p:cNvSpPr>
          <p:nvPr>
            <p:ph type="subTitle" idx="6"/>
          </p:nvPr>
        </p:nvSpPr>
        <p:spPr>
          <a:xfrm>
            <a:off x="1439880" y="3879366"/>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Output of an algorithm after being trained</a:t>
            </a:r>
            <a:endParaRPr dirty="0">
              <a:solidFill>
                <a:schemeClr val="accent3"/>
              </a:solidFill>
            </a:endParaRPr>
          </a:p>
        </p:txBody>
      </p:sp>
      <p:sp>
        <p:nvSpPr>
          <p:cNvPr id="2081" name="Google Shape;2081;p47"/>
          <p:cNvSpPr txBox="1">
            <a:spLocks noGrp="1"/>
          </p:cNvSpPr>
          <p:nvPr>
            <p:ph type="title" idx="7"/>
          </p:nvPr>
        </p:nvSpPr>
        <p:spPr>
          <a:xfrm>
            <a:off x="5858773" y="1204280"/>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Supervised</a:t>
            </a:r>
            <a:endParaRPr dirty="0">
              <a:solidFill>
                <a:schemeClr val="accent3"/>
              </a:solidFill>
            </a:endParaRPr>
          </a:p>
        </p:txBody>
      </p:sp>
      <p:sp>
        <p:nvSpPr>
          <p:cNvPr id="2082" name="Google Shape;2082;p47"/>
          <p:cNvSpPr txBox="1">
            <a:spLocks noGrp="1"/>
          </p:cNvSpPr>
          <p:nvPr>
            <p:ph type="subTitle" idx="8"/>
          </p:nvPr>
        </p:nvSpPr>
        <p:spPr>
          <a:xfrm>
            <a:off x="5902223" y="1619757"/>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Labeled datasets train algorithms to classify and predict </a:t>
            </a:r>
            <a:endParaRPr dirty="0">
              <a:solidFill>
                <a:schemeClr val="accent3"/>
              </a:solidFill>
            </a:endParaRPr>
          </a:p>
        </p:txBody>
      </p:sp>
      <p:grpSp>
        <p:nvGrpSpPr>
          <p:cNvPr id="2089" name="Google Shape;2089;p47"/>
          <p:cNvGrpSpPr/>
          <p:nvPr/>
        </p:nvGrpSpPr>
        <p:grpSpPr>
          <a:xfrm>
            <a:off x="5217383" y="3619864"/>
            <a:ext cx="376567" cy="376450"/>
            <a:chOff x="5642475" y="1435075"/>
            <a:chExt cx="481975" cy="481825"/>
          </a:xfrm>
        </p:grpSpPr>
        <p:sp>
          <p:nvSpPr>
            <p:cNvPr id="2090" name="Google Shape;2090;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1" name="Google Shape;2091;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588;p75">
            <a:extLst>
              <a:ext uri="{FF2B5EF4-FFF2-40B4-BE49-F238E27FC236}">
                <a16:creationId xmlns:a16="http://schemas.microsoft.com/office/drawing/2014/main" id="{4AAA8753-4E65-3AC5-22C9-6C69B4FE81B8}"/>
              </a:ext>
            </a:extLst>
          </p:cNvPr>
          <p:cNvGrpSpPr/>
          <p:nvPr/>
        </p:nvGrpSpPr>
        <p:grpSpPr>
          <a:xfrm>
            <a:off x="5090181" y="1366137"/>
            <a:ext cx="513056" cy="511888"/>
            <a:chOff x="3400515" y="2056248"/>
            <a:chExt cx="698134" cy="735987"/>
          </a:xfrm>
          <a:solidFill>
            <a:schemeClr val="bg2"/>
          </a:solidFill>
        </p:grpSpPr>
        <p:grpSp>
          <p:nvGrpSpPr>
            <p:cNvPr id="3" name="Google Shape;6589;p75">
              <a:extLst>
                <a:ext uri="{FF2B5EF4-FFF2-40B4-BE49-F238E27FC236}">
                  <a16:creationId xmlns:a16="http://schemas.microsoft.com/office/drawing/2014/main" id="{E652C772-ABB0-EB20-068E-AE556A73468A}"/>
                </a:ext>
              </a:extLst>
            </p:cNvPr>
            <p:cNvGrpSpPr/>
            <p:nvPr/>
          </p:nvGrpSpPr>
          <p:grpSpPr>
            <a:xfrm>
              <a:off x="3400515" y="2283913"/>
              <a:ext cx="312919" cy="219900"/>
              <a:chOff x="3400515" y="2283913"/>
              <a:chExt cx="312919" cy="219900"/>
            </a:xfrm>
            <a:grpFill/>
          </p:grpSpPr>
          <p:sp>
            <p:nvSpPr>
              <p:cNvPr id="16" name="Google Shape;6590;p75">
                <a:extLst>
                  <a:ext uri="{FF2B5EF4-FFF2-40B4-BE49-F238E27FC236}">
                    <a16:creationId xmlns:a16="http://schemas.microsoft.com/office/drawing/2014/main" id="{1BD79825-512F-A9FE-F33A-3EEBF42208C9}"/>
                  </a:ext>
                </a:extLst>
              </p:cNvPr>
              <p:cNvSpPr/>
              <p:nvPr/>
            </p:nvSpPr>
            <p:spPr>
              <a:xfrm>
                <a:off x="3493534" y="2283913"/>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7" name="Google Shape;6591;p75">
                <a:extLst>
                  <a:ext uri="{FF2B5EF4-FFF2-40B4-BE49-F238E27FC236}">
                    <a16:creationId xmlns:a16="http://schemas.microsoft.com/office/drawing/2014/main" id="{8FC15724-CE69-8F9C-578B-EA4A0083B58D}"/>
                  </a:ext>
                </a:extLst>
              </p:cNvPr>
              <p:cNvCxnSpPr/>
              <p:nvPr/>
            </p:nvCxnSpPr>
            <p:spPr>
              <a:xfrm rot="10800000">
                <a:off x="3400515" y="2393804"/>
                <a:ext cx="95400" cy="0"/>
              </a:xfrm>
              <a:prstGeom prst="straightConnector1">
                <a:avLst/>
              </a:prstGeom>
              <a:grpFill/>
              <a:ln w="28575" cap="flat" cmpd="sng">
                <a:solidFill>
                  <a:srgbClr val="435D74"/>
                </a:solidFill>
                <a:prstDash val="solid"/>
                <a:round/>
                <a:headEnd type="none" w="med" len="med"/>
                <a:tailEnd type="none" w="med" len="med"/>
              </a:ln>
            </p:spPr>
          </p:cxnSp>
        </p:grpSp>
        <p:grpSp>
          <p:nvGrpSpPr>
            <p:cNvPr id="4" name="Google Shape;6592;p75">
              <a:extLst>
                <a:ext uri="{FF2B5EF4-FFF2-40B4-BE49-F238E27FC236}">
                  <a16:creationId xmlns:a16="http://schemas.microsoft.com/office/drawing/2014/main" id="{AC3555E1-D41B-8A9B-A16F-64793E7A8C0E}"/>
                </a:ext>
              </a:extLst>
            </p:cNvPr>
            <p:cNvGrpSpPr/>
            <p:nvPr/>
          </p:nvGrpSpPr>
          <p:grpSpPr>
            <a:xfrm>
              <a:off x="3547823" y="2461089"/>
              <a:ext cx="219900" cy="331146"/>
              <a:chOff x="3547823" y="2461089"/>
              <a:chExt cx="219900" cy="331146"/>
            </a:xfrm>
            <a:grpFill/>
          </p:grpSpPr>
          <p:sp>
            <p:nvSpPr>
              <p:cNvPr id="14" name="Google Shape;6593;p75">
                <a:extLst>
                  <a:ext uri="{FF2B5EF4-FFF2-40B4-BE49-F238E27FC236}">
                    <a16:creationId xmlns:a16="http://schemas.microsoft.com/office/drawing/2014/main" id="{BB2E6D36-C8EE-B03E-6077-478E664FB6E7}"/>
                  </a:ext>
                </a:extLst>
              </p:cNvPr>
              <p:cNvSpPr/>
              <p:nvPr/>
            </p:nvSpPr>
            <p:spPr>
              <a:xfrm>
                <a:off x="3547823"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5" name="Google Shape;6594;p75">
                <a:extLst>
                  <a:ext uri="{FF2B5EF4-FFF2-40B4-BE49-F238E27FC236}">
                    <a16:creationId xmlns:a16="http://schemas.microsoft.com/office/drawing/2014/main" id="{BC1E29BB-D338-6809-7E96-7CC40A3DDA88}"/>
                  </a:ext>
                </a:extLst>
              </p:cNvPr>
              <p:cNvCxnSpPr/>
              <p:nvPr/>
            </p:nvCxnSpPr>
            <p:spPr>
              <a:xfrm rot="10800000">
                <a:off x="3657701" y="2678535"/>
                <a:ext cx="0" cy="113700"/>
              </a:xfrm>
              <a:prstGeom prst="straightConnector1">
                <a:avLst/>
              </a:prstGeom>
              <a:grpFill/>
              <a:ln w="28575" cap="flat" cmpd="sng">
                <a:solidFill>
                  <a:srgbClr val="5F7D95"/>
                </a:solidFill>
                <a:prstDash val="solid"/>
                <a:round/>
                <a:headEnd type="none" w="med" len="med"/>
                <a:tailEnd type="none" w="med" len="med"/>
              </a:ln>
            </p:spPr>
          </p:cxnSp>
        </p:grpSp>
        <p:grpSp>
          <p:nvGrpSpPr>
            <p:cNvPr id="5" name="Google Shape;6595;p75">
              <a:extLst>
                <a:ext uri="{FF2B5EF4-FFF2-40B4-BE49-F238E27FC236}">
                  <a16:creationId xmlns:a16="http://schemas.microsoft.com/office/drawing/2014/main" id="{246C6AF4-67C0-64DB-E796-8E7DE9D8EAC1}"/>
                </a:ext>
              </a:extLst>
            </p:cNvPr>
            <p:cNvGrpSpPr/>
            <p:nvPr/>
          </p:nvGrpSpPr>
          <p:grpSpPr>
            <a:xfrm>
              <a:off x="3734138" y="2461089"/>
              <a:ext cx="219900" cy="331146"/>
              <a:chOff x="3734138" y="2461089"/>
              <a:chExt cx="219900" cy="331146"/>
            </a:xfrm>
            <a:grpFill/>
          </p:grpSpPr>
          <p:sp>
            <p:nvSpPr>
              <p:cNvPr id="12" name="Google Shape;6596;p75">
                <a:extLst>
                  <a:ext uri="{FF2B5EF4-FFF2-40B4-BE49-F238E27FC236}">
                    <a16:creationId xmlns:a16="http://schemas.microsoft.com/office/drawing/2014/main" id="{0F6A48FE-860B-7042-58C6-2FD424D52ED2}"/>
                  </a:ext>
                </a:extLst>
              </p:cNvPr>
              <p:cNvSpPr/>
              <p:nvPr/>
            </p:nvSpPr>
            <p:spPr>
              <a:xfrm>
                <a:off x="3734138"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3" name="Google Shape;6597;p75">
                <a:extLst>
                  <a:ext uri="{FF2B5EF4-FFF2-40B4-BE49-F238E27FC236}">
                    <a16:creationId xmlns:a16="http://schemas.microsoft.com/office/drawing/2014/main" id="{04FD0BBF-3FE2-3A6D-53BE-EF421C47C88B}"/>
                  </a:ext>
                </a:extLst>
              </p:cNvPr>
              <p:cNvCxnSpPr/>
              <p:nvPr/>
            </p:nvCxnSpPr>
            <p:spPr>
              <a:xfrm rot="10800000">
                <a:off x="3844020" y="2678535"/>
                <a:ext cx="0" cy="113700"/>
              </a:xfrm>
              <a:prstGeom prst="straightConnector1">
                <a:avLst/>
              </a:prstGeom>
              <a:grpFill/>
              <a:ln w="28575" cap="flat" cmpd="sng">
                <a:solidFill>
                  <a:srgbClr val="869FB2"/>
                </a:solidFill>
                <a:prstDash val="solid"/>
                <a:round/>
                <a:headEnd type="none" w="med" len="med"/>
                <a:tailEnd type="none" w="med" len="med"/>
              </a:ln>
            </p:spPr>
          </p:cxnSp>
        </p:grpSp>
        <p:grpSp>
          <p:nvGrpSpPr>
            <p:cNvPr id="6" name="Google Shape;6598;p75">
              <a:extLst>
                <a:ext uri="{FF2B5EF4-FFF2-40B4-BE49-F238E27FC236}">
                  <a16:creationId xmlns:a16="http://schemas.microsoft.com/office/drawing/2014/main" id="{0484B5E7-3370-CCE5-AE6D-D8A95BD561ED}"/>
                </a:ext>
              </a:extLst>
            </p:cNvPr>
            <p:cNvGrpSpPr/>
            <p:nvPr/>
          </p:nvGrpSpPr>
          <p:grpSpPr>
            <a:xfrm>
              <a:off x="3787560" y="2281742"/>
              <a:ext cx="311089" cy="219900"/>
              <a:chOff x="3787560" y="2281742"/>
              <a:chExt cx="311089" cy="219900"/>
            </a:xfrm>
            <a:grpFill/>
          </p:grpSpPr>
          <p:sp>
            <p:nvSpPr>
              <p:cNvPr id="10" name="Google Shape;6599;p75">
                <a:extLst>
                  <a:ext uri="{FF2B5EF4-FFF2-40B4-BE49-F238E27FC236}">
                    <a16:creationId xmlns:a16="http://schemas.microsoft.com/office/drawing/2014/main" id="{39356C0E-F0AF-6DCC-6089-4628E7CC49B7}"/>
                  </a:ext>
                </a:extLst>
              </p:cNvPr>
              <p:cNvSpPr/>
              <p:nvPr/>
            </p:nvSpPr>
            <p:spPr>
              <a:xfrm>
                <a:off x="3787560" y="2281742"/>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6600;p75">
                <a:extLst>
                  <a:ext uri="{FF2B5EF4-FFF2-40B4-BE49-F238E27FC236}">
                    <a16:creationId xmlns:a16="http://schemas.microsoft.com/office/drawing/2014/main" id="{A7598D87-B5E8-6924-CF5F-A53AABC01999}"/>
                  </a:ext>
                </a:extLst>
              </p:cNvPr>
              <p:cNvCxnSpPr/>
              <p:nvPr/>
            </p:nvCxnSpPr>
            <p:spPr>
              <a:xfrm rot="10800000">
                <a:off x="4003849" y="2393795"/>
                <a:ext cx="94800" cy="0"/>
              </a:xfrm>
              <a:prstGeom prst="straightConnector1">
                <a:avLst/>
              </a:prstGeom>
              <a:grpFill/>
              <a:ln w="28575" cap="flat" cmpd="sng">
                <a:solidFill>
                  <a:srgbClr val="A5B7C6"/>
                </a:solidFill>
                <a:prstDash val="solid"/>
                <a:round/>
                <a:headEnd type="none" w="med" len="med"/>
                <a:tailEnd type="none" w="med" len="med"/>
              </a:ln>
            </p:spPr>
          </p:cxnSp>
        </p:grpSp>
        <p:grpSp>
          <p:nvGrpSpPr>
            <p:cNvPr id="7" name="Google Shape;6601;p75">
              <a:extLst>
                <a:ext uri="{FF2B5EF4-FFF2-40B4-BE49-F238E27FC236}">
                  <a16:creationId xmlns:a16="http://schemas.microsoft.com/office/drawing/2014/main" id="{26402113-86D7-F098-A168-2CF109F76BB8}"/>
                </a:ext>
              </a:extLst>
            </p:cNvPr>
            <p:cNvGrpSpPr/>
            <p:nvPr/>
          </p:nvGrpSpPr>
          <p:grpSpPr>
            <a:xfrm>
              <a:off x="3637290" y="2056248"/>
              <a:ext cx="219900" cy="330738"/>
              <a:chOff x="3637290" y="2056248"/>
              <a:chExt cx="219900" cy="330738"/>
            </a:xfrm>
            <a:grpFill/>
          </p:grpSpPr>
          <p:sp>
            <p:nvSpPr>
              <p:cNvPr id="8" name="Google Shape;6602;p75">
                <a:extLst>
                  <a:ext uri="{FF2B5EF4-FFF2-40B4-BE49-F238E27FC236}">
                    <a16:creationId xmlns:a16="http://schemas.microsoft.com/office/drawing/2014/main" id="{15E00F4C-4C32-41F5-E857-31DECE36A43D}"/>
                  </a:ext>
                </a:extLst>
              </p:cNvPr>
              <p:cNvSpPr/>
              <p:nvPr/>
            </p:nvSpPr>
            <p:spPr>
              <a:xfrm>
                <a:off x="3637290" y="2167086"/>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 name="Google Shape;6603;p75">
                <a:extLst>
                  <a:ext uri="{FF2B5EF4-FFF2-40B4-BE49-F238E27FC236}">
                    <a16:creationId xmlns:a16="http://schemas.microsoft.com/office/drawing/2014/main" id="{EAD2FDAA-1DAE-BAF2-6029-BC68EBA4D21A}"/>
                  </a:ext>
                </a:extLst>
              </p:cNvPr>
              <p:cNvCxnSpPr/>
              <p:nvPr/>
            </p:nvCxnSpPr>
            <p:spPr>
              <a:xfrm rot="10800000">
                <a:off x="3747169" y="2056248"/>
                <a:ext cx="0" cy="113700"/>
              </a:xfrm>
              <a:prstGeom prst="straightConnector1">
                <a:avLst/>
              </a:prstGeom>
              <a:grpFill/>
              <a:ln w="28575" cap="flat" cmpd="sng">
                <a:solidFill>
                  <a:srgbClr val="BAC8D3"/>
                </a:solidFill>
                <a:prstDash val="solid"/>
                <a:round/>
                <a:headEnd type="none" w="med" len="med"/>
                <a:tailEnd type="none" w="med" len="med"/>
              </a:ln>
            </p:spPr>
          </p:cxnSp>
        </p:grpSp>
      </p:grpSp>
      <p:grpSp>
        <p:nvGrpSpPr>
          <p:cNvPr id="18" name="Google Shape;6439;p75">
            <a:extLst>
              <a:ext uri="{FF2B5EF4-FFF2-40B4-BE49-F238E27FC236}">
                <a16:creationId xmlns:a16="http://schemas.microsoft.com/office/drawing/2014/main" id="{D9A9BBD3-EB3A-AA1F-ACA5-87ABC10C40D2}"/>
              </a:ext>
            </a:extLst>
          </p:cNvPr>
          <p:cNvGrpSpPr/>
          <p:nvPr/>
        </p:nvGrpSpPr>
        <p:grpSpPr>
          <a:xfrm>
            <a:off x="3485728" y="1366137"/>
            <a:ext cx="543112" cy="475376"/>
            <a:chOff x="3351965" y="1148808"/>
            <a:chExt cx="750770" cy="698375"/>
          </a:xfrm>
          <a:solidFill>
            <a:schemeClr val="bg2"/>
          </a:solidFill>
        </p:grpSpPr>
        <p:grpSp>
          <p:nvGrpSpPr>
            <p:cNvPr id="19" name="Google Shape;6440;p75">
              <a:extLst>
                <a:ext uri="{FF2B5EF4-FFF2-40B4-BE49-F238E27FC236}">
                  <a16:creationId xmlns:a16="http://schemas.microsoft.com/office/drawing/2014/main" id="{879A9ACE-F269-36A7-EEB1-532BEAE448FA}"/>
                </a:ext>
              </a:extLst>
            </p:cNvPr>
            <p:cNvGrpSpPr/>
            <p:nvPr/>
          </p:nvGrpSpPr>
          <p:grpSpPr>
            <a:xfrm>
              <a:off x="3586796" y="1148808"/>
              <a:ext cx="294857" cy="286830"/>
              <a:chOff x="3750225" y="1774000"/>
              <a:chExt cx="149575" cy="145525"/>
            </a:xfrm>
            <a:grpFill/>
          </p:grpSpPr>
          <p:sp>
            <p:nvSpPr>
              <p:cNvPr id="29" name="Google Shape;6441;p75">
                <a:extLst>
                  <a:ext uri="{FF2B5EF4-FFF2-40B4-BE49-F238E27FC236}">
                    <a16:creationId xmlns:a16="http://schemas.microsoft.com/office/drawing/2014/main" id="{7A4C0E60-DBA5-AB10-0650-CC7125539B7E}"/>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2;p75">
                <a:extLst>
                  <a:ext uri="{FF2B5EF4-FFF2-40B4-BE49-F238E27FC236}">
                    <a16:creationId xmlns:a16="http://schemas.microsoft.com/office/drawing/2014/main" id="{FD101806-AA25-2640-9F06-103A12942ABC}"/>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43;p75">
              <a:extLst>
                <a:ext uri="{FF2B5EF4-FFF2-40B4-BE49-F238E27FC236}">
                  <a16:creationId xmlns:a16="http://schemas.microsoft.com/office/drawing/2014/main" id="{E0C27E02-2698-079C-D63E-1A37437B2D9C}"/>
                </a:ext>
              </a:extLst>
            </p:cNvPr>
            <p:cNvGrpSpPr/>
            <p:nvPr/>
          </p:nvGrpSpPr>
          <p:grpSpPr>
            <a:xfrm>
              <a:off x="3779245" y="1375768"/>
              <a:ext cx="323490" cy="286978"/>
              <a:chOff x="3847850" y="1889150"/>
              <a:chExt cx="164100" cy="145600"/>
            </a:xfrm>
            <a:grpFill/>
          </p:grpSpPr>
          <p:sp>
            <p:nvSpPr>
              <p:cNvPr id="27" name="Google Shape;6444;p75">
                <a:extLst>
                  <a:ext uri="{FF2B5EF4-FFF2-40B4-BE49-F238E27FC236}">
                    <a16:creationId xmlns:a16="http://schemas.microsoft.com/office/drawing/2014/main" id="{525FC286-982C-4988-B7EF-7C3BE95BD6F7}"/>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5;p75">
                <a:extLst>
                  <a:ext uri="{FF2B5EF4-FFF2-40B4-BE49-F238E27FC236}">
                    <a16:creationId xmlns:a16="http://schemas.microsoft.com/office/drawing/2014/main" id="{C11F5C6C-3007-5821-1786-635B7A91D17B}"/>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46;p75">
              <a:extLst>
                <a:ext uri="{FF2B5EF4-FFF2-40B4-BE49-F238E27FC236}">
                  <a16:creationId xmlns:a16="http://schemas.microsoft.com/office/drawing/2014/main" id="{E1E5243F-AADD-85D0-15FB-4E4AD25B4ED8}"/>
                </a:ext>
              </a:extLst>
            </p:cNvPr>
            <p:cNvGrpSpPr/>
            <p:nvPr/>
          </p:nvGrpSpPr>
          <p:grpSpPr>
            <a:xfrm>
              <a:off x="3351965" y="1330435"/>
              <a:ext cx="295449" cy="285401"/>
              <a:chOff x="3631100" y="1866150"/>
              <a:chExt cx="149875" cy="144800"/>
            </a:xfrm>
            <a:grpFill/>
          </p:grpSpPr>
          <p:sp>
            <p:nvSpPr>
              <p:cNvPr id="25" name="Google Shape;6447;p75">
                <a:extLst>
                  <a:ext uri="{FF2B5EF4-FFF2-40B4-BE49-F238E27FC236}">
                    <a16:creationId xmlns:a16="http://schemas.microsoft.com/office/drawing/2014/main" id="{6D361232-86AA-B477-1290-9EF8E516E5D8}"/>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8;p75">
                <a:extLst>
                  <a:ext uri="{FF2B5EF4-FFF2-40B4-BE49-F238E27FC236}">
                    <a16:creationId xmlns:a16="http://schemas.microsoft.com/office/drawing/2014/main" id="{AD28796E-15ED-73B6-3B00-DE9AB82A295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49;p75">
              <a:extLst>
                <a:ext uri="{FF2B5EF4-FFF2-40B4-BE49-F238E27FC236}">
                  <a16:creationId xmlns:a16="http://schemas.microsoft.com/office/drawing/2014/main" id="{FF63894E-471E-861D-C071-300213415E28}"/>
                </a:ext>
              </a:extLst>
            </p:cNvPr>
            <p:cNvGrpSpPr/>
            <p:nvPr/>
          </p:nvGrpSpPr>
          <p:grpSpPr>
            <a:xfrm>
              <a:off x="3548208" y="1560352"/>
              <a:ext cx="294808" cy="286830"/>
              <a:chOff x="3730650" y="1982800"/>
              <a:chExt cx="149550" cy="145525"/>
            </a:xfrm>
            <a:grpFill/>
          </p:grpSpPr>
          <p:sp>
            <p:nvSpPr>
              <p:cNvPr id="23" name="Google Shape;6450;p75">
                <a:extLst>
                  <a:ext uri="{FF2B5EF4-FFF2-40B4-BE49-F238E27FC236}">
                    <a16:creationId xmlns:a16="http://schemas.microsoft.com/office/drawing/2014/main" id="{0131FF26-1069-9053-494F-B4E25D7EE08A}"/>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51;p75">
                <a:extLst>
                  <a:ext uri="{FF2B5EF4-FFF2-40B4-BE49-F238E27FC236}">
                    <a16:creationId xmlns:a16="http://schemas.microsoft.com/office/drawing/2014/main" id="{461523CF-593D-44AF-E47D-6F3208B55987}"/>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6563;p75">
            <a:extLst>
              <a:ext uri="{FF2B5EF4-FFF2-40B4-BE49-F238E27FC236}">
                <a16:creationId xmlns:a16="http://schemas.microsoft.com/office/drawing/2014/main" id="{A3DF0BF1-F5E3-FE60-D5F1-A760472DF544}"/>
              </a:ext>
            </a:extLst>
          </p:cNvPr>
          <p:cNvGrpSpPr/>
          <p:nvPr/>
        </p:nvGrpSpPr>
        <p:grpSpPr>
          <a:xfrm>
            <a:off x="3519418" y="2460192"/>
            <a:ext cx="460045" cy="370982"/>
            <a:chOff x="7617850" y="2063282"/>
            <a:chExt cx="799565" cy="670282"/>
          </a:xfrm>
          <a:solidFill>
            <a:schemeClr val="bg2"/>
          </a:solidFill>
        </p:grpSpPr>
        <p:cxnSp>
          <p:nvCxnSpPr>
            <p:cNvPr id="35" name="Google Shape;6564;p75">
              <a:extLst>
                <a:ext uri="{FF2B5EF4-FFF2-40B4-BE49-F238E27FC236}">
                  <a16:creationId xmlns:a16="http://schemas.microsoft.com/office/drawing/2014/main" id="{5549AD01-4CC7-700D-4000-0E4DD2B7366A}"/>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6" name="Google Shape;6565;p75">
              <a:extLst>
                <a:ext uri="{FF2B5EF4-FFF2-40B4-BE49-F238E27FC236}">
                  <a16:creationId xmlns:a16="http://schemas.microsoft.com/office/drawing/2014/main" id="{50E2A75B-35A2-FFBC-7315-D0D3E8C74052}"/>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7" name="Google Shape;6566;p75">
              <a:extLst>
                <a:ext uri="{FF2B5EF4-FFF2-40B4-BE49-F238E27FC236}">
                  <a16:creationId xmlns:a16="http://schemas.microsoft.com/office/drawing/2014/main" id="{27975DB2-DCAD-FCE8-4BD7-F43C66D18AA5}"/>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8" name="Google Shape;6567;p75">
              <a:extLst>
                <a:ext uri="{FF2B5EF4-FFF2-40B4-BE49-F238E27FC236}">
                  <a16:creationId xmlns:a16="http://schemas.microsoft.com/office/drawing/2014/main" id="{C8760364-C7D5-E402-14BB-DC30D9433ED4}"/>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9" name="Google Shape;6568;p75">
              <a:extLst>
                <a:ext uri="{FF2B5EF4-FFF2-40B4-BE49-F238E27FC236}">
                  <a16:creationId xmlns:a16="http://schemas.microsoft.com/office/drawing/2014/main" id="{A879F98E-0449-053F-10A7-A6EFDCFC3270}"/>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40" name="Google Shape;6569;p75">
              <a:extLst>
                <a:ext uri="{FF2B5EF4-FFF2-40B4-BE49-F238E27FC236}">
                  <a16:creationId xmlns:a16="http://schemas.microsoft.com/office/drawing/2014/main" id="{DFE6B02B-4348-8B1A-6198-2414DE9F6BE4}"/>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41" name="Google Shape;6570;p75">
              <a:extLst>
                <a:ext uri="{FF2B5EF4-FFF2-40B4-BE49-F238E27FC236}">
                  <a16:creationId xmlns:a16="http://schemas.microsoft.com/office/drawing/2014/main" id="{43DCA7BC-5683-77DB-314E-3CB8011D9C49}"/>
                </a:ext>
              </a:extLst>
            </p:cNvPr>
            <p:cNvGrpSpPr/>
            <p:nvPr/>
          </p:nvGrpSpPr>
          <p:grpSpPr>
            <a:xfrm>
              <a:off x="7734309" y="2063282"/>
              <a:ext cx="570957" cy="620095"/>
              <a:chOff x="7734309" y="2063282"/>
              <a:chExt cx="570957" cy="620095"/>
            </a:xfrm>
            <a:grpFill/>
          </p:grpSpPr>
          <p:grpSp>
            <p:nvGrpSpPr>
              <p:cNvPr id="42" name="Google Shape;6571;p75">
                <a:extLst>
                  <a:ext uri="{FF2B5EF4-FFF2-40B4-BE49-F238E27FC236}">
                    <a16:creationId xmlns:a16="http://schemas.microsoft.com/office/drawing/2014/main" id="{0B1E9C9D-867E-E96C-8F04-C9EA0BDBB8D2}"/>
                  </a:ext>
                </a:extLst>
              </p:cNvPr>
              <p:cNvGrpSpPr/>
              <p:nvPr/>
            </p:nvGrpSpPr>
            <p:grpSpPr>
              <a:xfrm>
                <a:off x="8031573" y="2063282"/>
                <a:ext cx="273693" cy="620095"/>
                <a:chOff x="8031573" y="2063282"/>
                <a:chExt cx="273693" cy="620095"/>
              </a:xfrm>
              <a:grpFill/>
            </p:grpSpPr>
            <p:sp>
              <p:nvSpPr>
                <p:cNvPr id="48" name="Google Shape;6572;p75">
                  <a:extLst>
                    <a:ext uri="{FF2B5EF4-FFF2-40B4-BE49-F238E27FC236}">
                      <a16:creationId xmlns:a16="http://schemas.microsoft.com/office/drawing/2014/main" id="{692819CD-975D-BE87-747B-6E96D4371F8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6573;p75">
                  <a:extLst>
                    <a:ext uri="{FF2B5EF4-FFF2-40B4-BE49-F238E27FC236}">
                      <a16:creationId xmlns:a16="http://schemas.microsoft.com/office/drawing/2014/main" id="{56B4B744-EA9E-0C06-45FD-B13A222B5A7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6574;p75">
                  <a:extLst>
                    <a:ext uri="{FF2B5EF4-FFF2-40B4-BE49-F238E27FC236}">
                      <a16:creationId xmlns:a16="http://schemas.microsoft.com/office/drawing/2014/main" id="{D42F3BEC-08AD-349A-F7CA-B41BF019620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6575;p75">
                  <a:extLst>
                    <a:ext uri="{FF2B5EF4-FFF2-40B4-BE49-F238E27FC236}">
                      <a16:creationId xmlns:a16="http://schemas.microsoft.com/office/drawing/2014/main" id="{FE9C13D9-AE2B-FDE6-99C7-9A332593809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43" name="Google Shape;6576;p75">
                <a:extLst>
                  <a:ext uri="{FF2B5EF4-FFF2-40B4-BE49-F238E27FC236}">
                    <a16:creationId xmlns:a16="http://schemas.microsoft.com/office/drawing/2014/main" id="{378A620C-B63C-2D92-A4E0-C4CDD626D8E4}"/>
                  </a:ext>
                </a:extLst>
              </p:cNvPr>
              <p:cNvGrpSpPr/>
              <p:nvPr/>
            </p:nvGrpSpPr>
            <p:grpSpPr>
              <a:xfrm flipH="1">
                <a:off x="7734309" y="2063282"/>
                <a:ext cx="273693" cy="620095"/>
                <a:chOff x="8031573" y="2063282"/>
                <a:chExt cx="273693" cy="620095"/>
              </a:xfrm>
              <a:grpFill/>
            </p:grpSpPr>
            <p:sp>
              <p:nvSpPr>
                <p:cNvPr id="44" name="Google Shape;6577;p75">
                  <a:extLst>
                    <a:ext uri="{FF2B5EF4-FFF2-40B4-BE49-F238E27FC236}">
                      <a16:creationId xmlns:a16="http://schemas.microsoft.com/office/drawing/2014/main" id="{AEC2AD7E-954E-78BF-9410-F53482BC18AC}"/>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6578;p75">
                  <a:extLst>
                    <a:ext uri="{FF2B5EF4-FFF2-40B4-BE49-F238E27FC236}">
                      <a16:creationId xmlns:a16="http://schemas.microsoft.com/office/drawing/2014/main" id="{A25EEF34-78CA-8C67-9390-2786C45E4953}"/>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6579;p75">
                  <a:extLst>
                    <a:ext uri="{FF2B5EF4-FFF2-40B4-BE49-F238E27FC236}">
                      <a16:creationId xmlns:a16="http://schemas.microsoft.com/office/drawing/2014/main" id="{844158DD-CBCB-039D-ACD9-8DD2AFD3B083}"/>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6580;p75">
                  <a:extLst>
                    <a:ext uri="{FF2B5EF4-FFF2-40B4-BE49-F238E27FC236}">
                      <a16:creationId xmlns:a16="http://schemas.microsoft.com/office/drawing/2014/main" id="{3F5F71C1-697B-4142-8F1D-4899D6E7F5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grpSp>
      <p:grpSp>
        <p:nvGrpSpPr>
          <p:cNvPr id="52" name="Google Shape;6726;p75">
            <a:extLst>
              <a:ext uri="{FF2B5EF4-FFF2-40B4-BE49-F238E27FC236}">
                <a16:creationId xmlns:a16="http://schemas.microsoft.com/office/drawing/2014/main" id="{9A8C43BC-21CF-8B49-42E0-4CD4BA77E80A}"/>
              </a:ext>
            </a:extLst>
          </p:cNvPr>
          <p:cNvGrpSpPr/>
          <p:nvPr/>
        </p:nvGrpSpPr>
        <p:grpSpPr>
          <a:xfrm>
            <a:off x="5177720" y="2435679"/>
            <a:ext cx="393292" cy="414400"/>
            <a:chOff x="1706078" y="2092648"/>
            <a:chExt cx="660913" cy="637296"/>
          </a:xfrm>
          <a:solidFill>
            <a:schemeClr val="bg2"/>
          </a:solidFill>
        </p:grpSpPr>
        <p:sp>
          <p:nvSpPr>
            <p:cNvPr id="53" name="Google Shape;6727;p75">
              <a:extLst>
                <a:ext uri="{FF2B5EF4-FFF2-40B4-BE49-F238E27FC236}">
                  <a16:creationId xmlns:a16="http://schemas.microsoft.com/office/drawing/2014/main" id="{94C794A4-33C5-54DB-019F-5D123A0045B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728;p75">
              <a:extLst>
                <a:ext uri="{FF2B5EF4-FFF2-40B4-BE49-F238E27FC236}">
                  <a16:creationId xmlns:a16="http://schemas.microsoft.com/office/drawing/2014/main" id="{DD4B6FFD-8403-A1B6-58B2-75BA2E22FBF5}"/>
                </a:ext>
              </a:extLst>
            </p:cNvPr>
            <p:cNvGrpSpPr/>
            <p:nvPr/>
          </p:nvGrpSpPr>
          <p:grpSpPr>
            <a:xfrm>
              <a:off x="1706078" y="2092648"/>
              <a:ext cx="660913" cy="575241"/>
              <a:chOff x="1706078" y="2092648"/>
              <a:chExt cx="660913" cy="575241"/>
            </a:xfrm>
            <a:grpFill/>
          </p:grpSpPr>
          <p:sp>
            <p:nvSpPr>
              <p:cNvPr id="55" name="Google Shape;6729;p75">
                <a:extLst>
                  <a:ext uri="{FF2B5EF4-FFF2-40B4-BE49-F238E27FC236}">
                    <a16:creationId xmlns:a16="http://schemas.microsoft.com/office/drawing/2014/main" id="{8FD59788-24E8-2C7F-286B-5E384546E6C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30;p75">
                <a:extLst>
                  <a:ext uri="{FF2B5EF4-FFF2-40B4-BE49-F238E27FC236}">
                    <a16:creationId xmlns:a16="http://schemas.microsoft.com/office/drawing/2014/main" id="{0B8D89E1-D147-A4E9-D9E6-FAE0FFC1562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31;p75">
                <a:extLst>
                  <a:ext uri="{FF2B5EF4-FFF2-40B4-BE49-F238E27FC236}">
                    <a16:creationId xmlns:a16="http://schemas.microsoft.com/office/drawing/2014/main" id="{1C840DE5-DBA0-AF78-58B3-35B8ADA64BF2}"/>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7316;p77">
            <a:extLst>
              <a:ext uri="{FF2B5EF4-FFF2-40B4-BE49-F238E27FC236}">
                <a16:creationId xmlns:a16="http://schemas.microsoft.com/office/drawing/2014/main" id="{73CE20F9-09BD-ADFD-E277-86959D213171}"/>
              </a:ext>
            </a:extLst>
          </p:cNvPr>
          <p:cNvGrpSpPr/>
          <p:nvPr/>
        </p:nvGrpSpPr>
        <p:grpSpPr>
          <a:xfrm>
            <a:off x="3627691" y="3619864"/>
            <a:ext cx="339253" cy="339253"/>
            <a:chOff x="1492675" y="2027925"/>
            <a:chExt cx="481825" cy="481825"/>
          </a:xfrm>
          <a:solidFill>
            <a:schemeClr val="bg2"/>
          </a:solidFill>
        </p:grpSpPr>
        <p:sp>
          <p:nvSpPr>
            <p:cNvPr id="59" name="Google Shape;7317;p77">
              <a:extLst>
                <a:ext uri="{FF2B5EF4-FFF2-40B4-BE49-F238E27FC236}">
                  <a16:creationId xmlns:a16="http://schemas.microsoft.com/office/drawing/2014/main" id="{F9D2FC47-9D35-D5EB-8A03-0F5B52C0510B}"/>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7318;p77">
              <a:extLst>
                <a:ext uri="{FF2B5EF4-FFF2-40B4-BE49-F238E27FC236}">
                  <a16:creationId xmlns:a16="http://schemas.microsoft.com/office/drawing/2014/main" id="{CDBBFB04-27A6-59F8-6DA4-41646268657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7319;p77">
              <a:extLst>
                <a:ext uri="{FF2B5EF4-FFF2-40B4-BE49-F238E27FC236}">
                  <a16:creationId xmlns:a16="http://schemas.microsoft.com/office/drawing/2014/main" id="{14A27837-14A9-BE14-F824-602B630C060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7320;p77">
              <a:extLst>
                <a:ext uri="{FF2B5EF4-FFF2-40B4-BE49-F238E27FC236}">
                  <a16:creationId xmlns:a16="http://schemas.microsoft.com/office/drawing/2014/main" id="{2909D3E1-CF8E-7C13-B8CD-11F53A77A4F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7321;p77">
              <a:extLst>
                <a:ext uri="{FF2B5EF4-FFF2-40B4-BE49-F238E27FC236}">
                  <a16:creationId xmlns:a16="http://schemas.microsoft.com/office/drawing/2014/main" id="{8157B002-D944-CB24-CCA3-F3A42E3BC6F1}"/>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4E8D81B-4512-5886-4DEF-0F0B650BC620}"/>
              </a:ext>
            </a:extLst>
          </p:cNvPr>
          <p:cNvPicPr>
            <a:picLocks noChangeAspect="1"/>
          </p:cNvPicPr>
          <p:nvPr/>
        </p:nvPicPr>
        <p:blipFill>
          <a:blip r:embed="rId3"/>
          <a:stretch>
            <a:fillRect/>
          </a:stretch>
        </p:blipFill>
        <p:spPr>
          <a:xfrm>
            <a:off x="932872" y="1321636"/>
            <a:ext cx="7474591" cy="3166368"/>
          </a:xfrm>
          <a:prstGeom prst="rect">
            <a:avLst/>
          </a:prstGeom>
        </p:spPr>
      </p:pic>
      <p:sp>
        <p:nvSpPr>
          <p:cNvPr id="6" name="Title 5">
            <a:extLst>
              <a:ext uri="{FF2B5EF4-FFF2-40B4-BE49-F238E27FC236}">
                <a16:creationId xmlns:a16="http://schemas.microsoft.com/office/drawing/2014/main" id="{3EE0022E-366C-BC0B-A66E-F9D6ACF04EBB}"/>
              </a:ext>
            </a:extLst>
          </p:cNvPr>
          <p:cNvSpPr>
            <a:spLocks noGrp="1"/>
          </p:cNvSpPr>
          <p:nvPr>
            <p:ph type="title"/>
          </p:nvPr>
        </p:nvSpPr>
        <p:spPr>
          <a:xfrm>
            <a:off x="1054436" y="655496"/>
            <a:ext cx="7231464" cy="545232"/>
          </a:xfrm>
        </p:spPr>
        <p:txBody>
          <a:bodyPr/>
          <a:lstStyle/>
          <a:p>
            <a:r>
              <a:rPr lang="en-US" sz="2800" dirty="0"/>
              <a:t>Skill Players Clusters by Position</a:t>
            </a:r>
          </a:p>
        </p:txBody>
      </p:sp>
    </p:spTree>
    <p:extLst>
      <p:ext uri="{BB962C8B-B14F-4D97-AF65-F5344CB8AC3E}">
        <p14:creationId xmlns:p14="http://schemas.microsoft.com/office/powerpoint/2010/main" val="34929590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MACHINE LEARNING RESULTS</a:t>
            </a:r>
            <a:endParaRPr dirty="0"/>
          </a:p>
        </p:txBody>
      </p:sp>
      <p:sp>
        <p:nvSpPr>
          <p:cNvPr id="2221" name="Google Shape;2221;p51"/>
          <p:cNvSpPr/>
          <p:nvPr/>
        </p:nvSpPr>
        <p:spPr>
          <a:xfrm>
            <a:off x="5350995"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5351345" y="2179746"/>
            <a:ext cx="1294500" cy="1294500"/>
          </a:xfrm>
          <a:prstGeom prst="blockArc">
            <a:avLst>
              <a:gd name="adj1" fmla="val 16238470"/>
              <a:gd name="adj2" fmla="val 15262520"/>
              <a:gd name="adj3" fmla="val 1068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1"/>
          <p:cNvSpPr/>
          <p:nvPr/>
        </p:nvSpPr>
        <p:spPr>
          <a:xfrm>
            <a:off x="7115159"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1"/>
          <p:cNvSpPr/>
          <p:nvPr/>
        </p:nvSpPr>
        <p:spPr>
          <a:xfrm>
            <a:off x="7115509" y="2179746"/>
            <a:ext cx="1294500" cy="1294500"/>
          </a:xfrm>
          <a:prstGeom prst="blockArc">
            <a:avLst>
              <a:gd name="adj1" fmla="val 16238470"/>
              <a:gd name="adj2" fmla="val 15111853"/>
              <a:gd name="adj3" fmla="val 933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1"/>
          <p:cNvSpPr txBox="1">
            <a:spLocks noGrp="1"/>
          </p:cNvSpPr>
          <p:nvPr>
            <p:ph type="title" idx="4294967295"/>
          </p:nvPr>
        </p:nvSpPr>
        <p:spPr>
          <a:xfrm>
            <a:off x="4617576" y="1508650"/>
            <a:ext cx="2685801"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Rookies Model </a:t>
            </a:r>
            <a:endParaRPr sz="2500" dirty="0">
              <a:solidFill>
                <a:schemeClr val="accent3"/>
              </a:solidFill>
            </a:endParaRPr>
          </a:p>
        </p:txBody>
      </p:sp>
      <p:sp>
        <p:nvSpPr>
          <p:cNvPr id="2226" name="Google Shape;2226;p51"/>
          <p:cNvSpPr txBox="1">
            <a:spLocks noGrp="1"/>
          </p:cNvSpPr>
          <p:nvPr>
            <p:ph type="subTitle" idx="4294967295"/>
          </p:nvPr>
        </p:nvSpPr>
        <p:spPr>
          <a:xfrm>
            <a:off x="5700078" y="3749001"/>
            <a:ext cx="20391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Prediction Accuracy</a:t>
            </a:r>
            <a:endParaRPr dirty="0"/>
          </a:p>
        </p:txBody>
      </p:sp>
      <p:sp>
        <p:nvSpPr>
          <p:cNvPr id="2227" name="Google Shape;2227;p51"/>
          <p:cNvSpPr txBox="1">
            <a:spLocks noGrp="1"/>
          </p:cNvSpPr>
          <p:nvPr>
            <p:ph type="title" idx="4294967295"/>
          </p:nvPr>
        </p:nvSpPr>
        <p:spPr>
          <a:xfrm>
            <a:off x="5542871"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96.7%</a:t>
            </a:r>
            <a:endParaRPr sz="2100" dirty="0"/>
          </a:p>
        </p:txBody>
      </p:sp>
      <p:sp>
        <p:nvSpPr>
          <p:cNvPr id="2228" name="Google Shape;2228;p51"/>
          <p:cNvSpPr txBox="1">
            <a:spLocks noGrp="1"/>
          </p:cNvSpPr>
          <p:nvPr>
            <p:ph type="title" idx="4294967295"/>
          </p:nvPr>
        </p:nvSpPr>
        <p:spPr>
          <a:xfrm>
            <a:off x="7303378"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99.4%</a:t>
            </a:r>
            <a:endParaRPr sz="2100" dirty="0"/>
          </a:p>
        </p:txBody>
      </p:sp>
      <p:sp>
        <p:nvSpPr>
          <p:cNvPr id="2229" name="Google Shape;2229;p51"/>
          <p:cNvSpPr txBox="1">
            <a:spLocks noGrp="1"/>
          </p:cNvSpPr>
          <p:nvPr>
            <p:ph type="title" idx="4294967295"/>
          </p:nvPr>
        </p:nvSpPr>
        <p:spPr>
          <a:xfrm>
            <a:off x="6971771" y="1503361"/>
            <a:ext cx="1753588"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Main Model</a:t>
            </a:r>
            <a:endParaRPr sz="2500" dirty="0">
              <a:solidFill>
                <a:schemeClr val="accent3"/>
              </a:solidFill>
            </a:endParaRPr>
          </a:p>
        </p:txBody>
      </p:sp>
      <p:pic>
        <p:nvPicPr>
          <p:cNvPr id="2230" name="Google Shape;2230;p51" title="Points scored">
            <a:hlinkClick r:id="rId3"/>
          </p:cNvPr>
          <p:cNvPicPr/>
          <p:nvPr/>
        </p:nvPicPr>
        <p:blipFill>
          <a:blip r:embed="rId4">
            <a:alphaModFix/>
          </a:blip>
          <a:stretch>
            <a:fillRect/>
          </a:stretch>
        </p:blipFill>
        <p:spPr>
          <a:xfrm>
            <a:off x="800623" y="1266206"/>
            <a:ext cx="3686850" cy="2279693"/>
          </a:xfrm>
          <a:prstGeom prst="rect">
            <a:avLst/>
          </a:prstGeom>
          <a:noFill/>
          <a:ln>
            <a:noFill/>
          </a:ln>
        </p:spPr>
      </p:pic>
      <p:sp>
        <p:nvSpPr>
          <p:cNvPr id="2231" name="Google Shape;2231;p51"/>
          <p:cNvSpPr txBox="1">
            <a:spLocks noGrp="1"/>
          </p:cNvSpPr>
          <p:nvPr>
            <p:ph type="subTitle" idx="4294967295"/>
          </p:nvPr>
        </p:nvSpPr>
        <p:spPr>
          <a:xfrm>
            <a:off x="980501" y="3349541"/>
            <a:ext cx="11065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a:t>
            </a:r>
            <a:endParaRPr dirty="0"/>
          </a:p>
        </p:txBody>
      </p:sp>
      <p:sp>
        <p:nvSpPr>
          <p:cNvPr id="2232" name="Google Shape;2232;p51"/>
          <p:cNvSpPr txBox="1">
            <a:spLocks noGrp="1"/>
          </p:cNvSpPr>
          <p:nvPr>
            <p:ph type="subTitle" idx="4294967295"/>
          </p:nvPr>
        </p:nvSpPr>
        <p:spPr>
          <a:xfrm>
            <a:off x="2172445" y="3324400"/>
            <a:ext cx="1144877"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 WR, RB</a:t>
            </a:r>
            <a:endParaRPr dirty="0"/>
          </a:p>
        </p:txBody>
      </p:sp>
      <p:sp>
        <p:nvSpPr>
          <p:cNvPr id="2233" name="Google Shape;2233;p51"/>
          <p:cNvSpPr txBox="1">
            <a:spLocks noGrp="1"/>
          </p:cNvSpPr>
          <p:nvPr>
            <p:ph type="subTitle" idx="4294967295"/>
          </p:nvPr>
        </p:nvSpPr>
        <p:spPr>
          <a:xfrm>
            <a:off x="3255927" y="3337445"/>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Rookies</a:t>
            </a:r>
            <a:endParaRPr dirty="0"/>
          </a:p>
        </p:txBody>
      </p:sp>
      <p:sp>
        <p:nvSpPr>
          <p:cNvPr id="2234" name="Google Shape;2234;p51"/>
          <p:cNvSpPr txBox="1"/>
          <p:nvPr/>
        </p:nvSpPr>
        <p:spPr>
          <a:xfrm>
            <a:off x="839600" y="4334100"/>
            <a:ext cx="75843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3"/>
              </a:solidFill>
              <a:latin typeface="Oxygen"/>
              <a:ea typeface="Oxygen"/>
              <a:cs typeface="Oxygen"/>
              <a:sym typeface="Oxygen"/>
            </a:endParaRPr>
          </a:p>
        </p:txBody>
      </p:sp>
      <p:sp>
        <p:nvSpPr>
          <p:cNvPr id="2235" name="Google Shape;2235;p51"/>
          <p:cNvSpPr/>
          <p:nvPr/>
        </p:nvSpPr>
        <p:spPr>
          <a:xfrm>
            <a:off x="1459350" y="3906626"/>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2910925" y="3906626"/>
            <a:ext cx="2700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txBox="1">
            <a:spLocks noGrp="1"/>
          </p:cNvSpPr>
          <p:nvPr>
            <p:ph type="subTitle" idx="4294967295"/>
          </p:nvPr>
        </p:nvSpPr>
        <p:spPr>
          <a:xfrm>
            <a:off x="3176158" y="3841826"/>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Training</a:t>
            </a:r>
            <a:endParaRPr dirty="0"/>
          </a:p>
        </p:txBody>
      </p:sp>
      <p:sp>
        <p:nvSpPr>
          <p:cNvPr id="2238" name="Google Shape;2238;p51"/>
          <p:cNvSpPr txBox="1">
            <a:spLocks noGrp="1"/>
          </p:cNvSpPr>
          <p:nvPr>
            <p:ph type="subTitle" idx="4294967295"/>
          </p:nvPr>
        </p:nvSpPr>
        <p:spPr>
          <a:xfrm>
            <a:off x="1729358" y="3841826"/>
            <a:ext cx="9146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Testing</a:t>
            </a:r>
            <a:endParaRPr dirty="0"/>
          </a:p>
        </p:txBody>
      </p:sp>
      <p:sp>
        <p:nvSpPr>
          <p:cNvPr id="3" name="Google Shape;2235;p51">
            <a:extLst>
              <a:ext uri="{FF2B5EF4-FFF2-40B4-BE49-F238E27FC236}">
                <a16:creationId xmlns:a16="http://schemas.microsoft.com/office/drawing/2014/main" id="{D7CA287C-B49B-C544-E8CA-467AD80A9414}"/>
              </a:ext>
            </a:extLst>
          </p:cNvPr>
          <p:cNvSpPr/>
          <p:nvPr/>
        </p:nvSpPr>
        <p:spPr>
          <a:xfrm>
            <a:off x="1423851" y="1586429"/>
            <a:ext cx="305499" cy="47750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5;p51">
            <a:extLst>
              <a:ext uri="{FF2B5EF4-FFF2-40B4-BE49-F238E27FC236}">
                <a16:creationId xmlns:a16="http://schemas.microsoft.com/office/drawing/2014/main" id="{6A016A1A-37D6-8839-9E2B-7D023816B5E4}"/>
              </a:ext>
            </a:extLst>
          </p:cNvPr>
          <p:cNvSpPr/>
          <p:nvPr/>
        </p:nvSpPr>
        <p:spPr>
          <a:xfrm>
            <a:off x="2434066" y="2764722"/>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5;p51">
            <a:extLst>
              <a:ext uri="{FF2B5EF4-FFF2-40B4-BE49-F238E27FC236}">
                <a16:creationId xmlns:a16="http://schemas.microsoft.com/office/drawing/2014/main" id="{568C8855-D601-CCEC-0800-549515A49DF1}"/>
              </a:ext>
            </a:extLst>
          </p:cNvPr>
          <p:cNvSpPr/>
          <p:nvPr/>
        </p:nvSpPr>
        <p:spPr>
          <a:xfrm>
            <a:off x="2416316" y="1508650"/>
            <a:ext cx="305499" cy="18408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5;p51">
            <a:extLst>
              <a:ext uri="{FF2B5EF4-FFF2-40B4-BE49-F238E27FC236}">
                <a16:creationId xmlns:a16="http://schemas.microsoft.com/office/drawing/2014/main" id="{43A0B4C3-BF62-5D64-B302-790EA85FA532}"/>
              </a:ext>
            </a:extLst>
          </p:cNvPr>
          <p:cNvSpPr/>
          <p:nvPr/>
        </p:nvSpPr>
        <p:spPr>
          <a:xfrm>
            <a:off x="3398022" y="2909485"/>
            <a:ext cx="305499" cy="29863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5;p51">
            <a:extLst>
              <a:ext uri="{FF2B5EF4-FFF2-40B4-BE49-F238E27FC236}">
                <a16:creationId xmlns:a16="http://schemas.microsoft.com/office/drawing/2014/main" id="{29970D6B-39C8-2F58-384D-2AC0A8D9967F}"/>
              </a:ext>
            </a:extLst>
          </p:cNvPr>
          <p:cNvSpPr/>
          <p:nvPr/>
        </p:nvSpPr>
        <p:spPr>
          <a:xfrm>
            <a:off x="3394996" y="1765302"/>
            <a:ext cx="305499" cy="158423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6;p51">
            <a:extLst>
              <a:ext uri="{FF2B5EF4-FFF2-40B4-BE49-F238E27FC236}">
                <a16:creationId xmlns:a16="http://schemas.microsoft.com/office/drawing/2014/main" id="{AAC6D8BB-7642-7829-FB62-B1570D92EA5B}"/>
              </a:ext>
            </a:extLst>
          </p:cNvPr>
          <p:cNvSpPr/>
          <p:nvPr/>
        </p:nvSpPr>
        <p:spPr>
          <a:xfrm>
            <a:off x="2723058" y="1426919"/>
            <a:ext cx="305499" cy="192262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6;p51">
            <a:extLst>
              <a:ext uri="{FF2B5EF4-FFF2-40B4-BE49-F238E27FC236}">
                <a16:creationId xmlns:a16="http://schemas.microsoft.com/office/drawing/2014/main" id="{2376521D-54EE-B71E-1748-74149104D04C}"/>
              </a:ext>
            </a:extLst>
          </p:cNvPr>
          <p:cNvSpPr/>
          <p:nvPr/>
        </p:nvSpPr>
        <p:spPr>
          <a:xfrm>
            <a:off x="3700496" y="1514791"/>
            <a:ext cx="327248" cy="18347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6;p51">
            <a:extLst>
              <a:ext uri="{FF2B5EF4-FFF2-40B4-BE49-F238E27FC236}">
                <a16:creationId xmlns:a16="http://schemas.microsoft.com/office/drawing/2014/main" id="{AF49EB81-B81D-5A03-4068-65703CE415E9}"/>
              </a:ext>
            </a:extLst>
          </p:cNvPr>
          <p:cNvSpPr/>
          <p:nvPr/>
        </p:nvSpPr>
        <p:spPr>
          <a:xfrm>
            <a:off x="1738731" y="1482672"/>
            <a:ext cx="305499" cy="177418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295" name="Google Shape;2295;p54"/>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Demo and Predictions</a:t>
            </a:r>
            <a:br>
              <a:rPr lang="en" dirty="0"/>
            </a:br>
            <a:endParaRPr lang="en" dirty="0"/>
          </a:p>
          <a:p>
            <a:pPr marL="0" lvl="0" indent="0" algn="r" rtl="0">
              <a:spcBef>
                <a:spcPts val="0"/>
              </a:spcBef>
              <a:spcAft>
                <a:spcPts val="0"/>
              </a:spcAft>
              <a:buNone/>
            </a:pPr>
            <a:endParaRPr dirty="0"/>
          </a:p>
        </p:txBody>
      </p:sp>
      <p:grpSp>
        <p:nvGrpSpPr>
          <p:cNvPr id="2296" name="Google Shape;2296;p54"/>
          <p:cNvGrpSpPr/>
          <p:nvPr/>
        </p:nvGrpSpPr>
        <p:grpSpPr>
          <a:xfrm>
            <a:off x="4263063" y="596075"/>
            <a:ext cx="3257700" cy="3718575"/>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AWARDS</a:t>
            </a:r>
            <a:endParaRPr dirty="0"/>
          </a:p>
        </p:txBody>
      </p:sp>
      <p:sp>
        <p:nvSpPr>
          <p:cNvPr id="2341" name="Google Shape;2341;p56"/>
          <p:cNvSpPr txBox="1">
            <a:spLocks noGrp="1"/>
          </p:cNvSpPr>
          <p:nvPr>
            <p:ph type="title" idx="5"/>
          </p:nvPr>
        </p:nvSpPr>
        <p:spPr>
          <a:xfrm>
            <a:off x="5497493" y="2016456"/>
            <a:ext cx="2711401"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Christian McCaffery</a:t>
            </a:r>
            <a:endParaRPr dirty="0"/>
          </a:p>
        </p:txBody>
      </p:sp>
      <p:sp>
        <p:nvSpPr>
          <p:cNvPr id="2342" name="Google Shape;2342;p56"/>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Austin Ekeler</a:t>
            </a:r>
            <a:endParaRPr dirty="0"/>
          </a:p>
        </p:txBody>
      </p:sp>
      <p:sp>
        <p:nvSpPr>
          <p:cNvPr id="2343" name="Google Shape;2343;p56"/>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RB2 according to all models.</a:t>
            </a:r>
            <a:endParaRPr dirty="0"/>
          </a:p>
        </p:txBody>
      </p:sp>
      <p:sp>
        <p:nvSpPr>
          <p:cNvPr id="2344" name="Google Shape;2344;p56"/>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Jonathan Taylor</a:t>
            </a:r>
            <a:endParaRPr dirty="0"/>
          </a:p>
        </p:txBody>
      </p:sp>
      <p:sp>
        <p:nvSpPr>
          <p:cNvPr id="2345" name="Google Shape;2345;p56"/>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RB1 according to all models. </a:t>
            </a:r>
            <a:endParaRPr dirty="0"/>
          </a:p>
        </p:txBody>
      </p:sp>
      <p:sp>
        <p:nvSpPr>
          <p:cNvPr id="2346" name="Google Shape;2346;p56"/>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1"/>
              </a:buClr>
              <a:buSzPts val="1100"/>
              <a:buFont typeface="Arial"/>
              <a:buNone/>
            </a:pPr>
            <a:r>
              <a:rPr lang="en" dirty="0"/>
              <a:t>RB3 according to all models. </a:t>
            </a:r>
            <a:endParaRPr dirty="0"/>
          </a:p>
        </p:txBody>
      </p:sp>
      <p:sp>
        <p:nvSpPr>
          <p:cNvPr id="2347" name="Google Shape;2347;p56"/>
          <p:cNvSpPr/>
          <p:nvPr/>
        </p:nvSpPr>
        <p:spPr>
          <a:xfrm>
            <a:off x="1150200" y="3895750"/>
            <a:ext cx="2281200" cy="70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5712600" y="4281600"/>
            <a:ext cx="2281200" cy="3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431400" y="3523500"/>
            <a:ext cx="2281200" cy="10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56"/>
          <p:cNvGrpSpPr/>
          <p:nvPr/>
        </p:nvGrpSpPr>
        <p:grpSpPr>
          <a:xfrm>
            <a:off x="1856396" y="2637040"/>
            <a:ext cx="868795" cy="1258717"/>
            <a:chOff x="2362196" y="2428640"/>
            <a:chExt cx="868795" cy="1258717"/>
          </a:xfrm>
        </p:grpSpPr>
        <p:sp>
          <p:nvSpPr>
            <p:cNvPr id="2351" name="Google Shape;2351;p56"/>
            <p:cNvSpPr/>
            <p:nvPr/>
          </p:nvSpPr>
          <p:spPr>
            <a:xfrm>
              <a:off x="2362196" y="2428640"/>
              <a:ext cx="868795" cy="1258717"/>
            </a:xfrm>
            <a:custGeom>
              <a:avLst/>
              <a:gdLst/>
              <a:ahLst/>
              <a:cxnLst/>
              <a:rect l="l" t="t" r="r" b="b"/>
              <a:pathLst>
                <a:path w="72189" h="104588" extrusionOk="0">
                  <a:moveTo>
                    <a:pt x="36107" y="0"/>
                  </a:moveTo>
                  <a:lnTo>
                    <a:pt x="24939" y="22599"/>
                  </a:lnTo>
                  <a:lnTo>
                    <a:pt x="0" y="26226"/>
                  </a:lnTo>
                  <a:lnTo>
                    <a:pt x="18054" y="43832"/>
                  </a:lnTo>
                  <a:lnTo>
                    <a:pt x="13770" y="68666"/>
                  </a:lnTo>
                  <a:lnTo>
                    <a:pt x="13770" y="68666"/>
                  </a:lnTo>
                  <a:lnTo>
                    <a:pt x="32770" y="58680"/>
                  </a:lnTo>
                  <a:lnTo>
                    <a:pt x="32770" y="64514"/>
                  </a:lnTo>
                  <a:lnTo>
                    <a:pt x="29669" y="64514"/>
                  </a:lnTo>
                  <a:lnTo>
                    <a:pt x="18290" y="75156"/>
                  </a:lnTo>
                  <a:lnTo>
                    <a:pt x="18290" y="96942"/>
                  </a:lnTo>
                  <a:lnTo>
                    <a:pt x="17869" y="96942"/>
                  </a:lnTo>
                  <a:cubicBezTo>
                    <a:pt x="13640" y="96942"/>
                    <a:pt x="10196" y="100358"/>
                    <a:pt x="10196" y="104588"/>
                  </a:cubicBezTo>
                  <a:lnTo>
                    <a:pt x="62045" y="104588"/>
                  </a:lnTo>
                  <a:cubicBezTo>
                    <a:pt x="62045" y="100358"/>
                    <a:pt x="58601" y="96942"/>
                    <a:pt x="54371" y="96942"/>
                  </a:cubicBezTo>
                  <a:lnTo>
                    <a:pt x="53923" y="96942"/>
                  </a:lnTo>
                  <a:lnTo>
                    <a:pt x="53923" y="75156"/>
                  </a:lnTo>
                  <a:lnTo>
                    <a:pt x="42571" y="64514"/>
                  </a:lnTo>
                  <a:lnTo>
                    <a:pt x="39470" y="64514"/>
                  </a:lnTo>
                  <a:lnTo>
                    <a:pt x="39470" y="58706"/>
                  </a:lnTo>
                  <a:lnTo>
                    <a:pt x="58418" y="68666"/>
                  </a:lnTo>
                  <a:lnTo>
                    <a:pt x="54161" y="43832"/>
                  </a:lnTo>
                  <a:lnTo>
                    <a:pt x="72188" y="26226"/>
                  </a:lnTo>
                  <a:lnTo>
                    <a:pt x="47249" y="22599"/>
                  </a:lnTo>
                  <a:lnTo>
                    <a:pt x="36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481739" y="3205066"/>
              <a:ext cx="635689" cy="482291"/>
            </a:xfrm>
            <a:custGeom>
              <a:avLst/>
              <a:gdLst/>
              <a:ahLst/>
              <a:cxnLst/>
              <a:rect l="l" t="t" r="r" b="b"/>
              <a:pathLst>
                <a:path w="52820" h="40074" extrusionOk="0">
                  <a:moveTo>
                    <a:pt x="19736" y="0"/>
                  </a:moveTo>
                  <a:lnTo>
                    <a:pt x="8357" y="10642"/>
                  </a:lnTo>
                  <a:lnTo>
                    <a:pt x="8357" y="32428"/>
                  </a:lnTo>
                  <a:cubicBezTo>
                    <a:pt x="8357" y="32428"/>
                    <a:pt x="8048" y="32370"/>
                    <a:pt x="7546" y="32370"/>
                  </a:cubicBezTo>
                  <a:cubicBezTo>
                    <a:pt x="6451" y="32370"/>
                    <a:pt x="4438" y="32642"/>
                    <a:pt x="2708" y="34372"/>
                  </a:cubicBezTo>
                  <a:cubicBezTo>
                    <a:pt x="0" y="37078"/>
                    <a:pt x="263" y="40074"/>
                    <a:pt x="263" y="40074"/>
                  </a:cubicBezTo>
                  <a:lnTo>
                    <a:pt x="52112" y="40074"/>
                  </a:lnTo>
                  <a:cubicBezTo>
                    <a:pt x="52112" y="40074"/>
                    <a:pt x="52820" y="38024"/>
                    <a:pt x="50245" y="34976"/>
                  </a:cubicBezTo>
                  <a:cubicBezTo>
                    <a:pt x="48297" y="32655"/>
                    <a:pt x="45534" y="32410"/>
                    <a:pt x="44451" y="32410"/>
                  </a:cubicBezTo>
                  <a:cubicBezTo>
                    <a:pt x="44160" y="32410"/>
                    <a:pt x="43990" y="32428"/>
                    <a:pt x="43990" y="32428"/>
                  </a:cubicBezTo>
                  <a:lnTo>
                    <a:pt x="43990" y="10642"/>
                  </a:lnTo>
                  <a:lnTo>
                    <a:pt x="32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82304" y="3204104"/>
              <a:ext cx="428867" cy="128413"/>
            </a:xfrm>
            <a:custGeom>
              <a:avLst/>
              <a:gdLst/>
              <a:ahLst/>
              <a:cxnLst/>
              <a:rect l="l" t="t" r="r" b="b"/>
              <a:pathLst>
                <a:path w="35635" h="10670" extrusionOk="0">
                  <a:moveTo>
                    <a:pt x="11380" y="0"/>
                  </a:moveTo>
                  <a:lnTo>
                    <a:pt x="1" y="10644"/>
                  </a:lnTo>
                  <a:lnTo>
                    <a:pt x="1" y="10669"/>
                  </a:lnTo>
                  <a:lnTo>
                    <a:pt x="35634" y="10669"/>
                  </a:lnTo>
                  <a:lnTo>
                    <a:pt x="35634" y="10644"/>
                  </a:lnTo>
                  <a:lnTo>
                    <a:pt x="24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481739" y="3594062"/>
              <a:ext cx="635689" cy="92357"/>
            </a:xfrm>
            <a:custGeom>
              <a:avLst/>
              <a:gdLst/>
              <a:ahLst/>
              <a:cxnLst/>
              <a:rect l="l" t="t" r="r" b="b"/>
              <a:pathLst>
                <a:path w="52820" h="7674" extrusionOk="0">
                  <a:moveTo>
                    <a:pt x="7095" y="0"/>
                  </a:moveTo>
                  <a:cubicBezTo>
                    <a:pt x="5939" y="78"/>
                    <a:pt x="4205" y="473"/>
                    <a:pt x="2708" y="1998"/>
                  </a:cubicBezTo>
                  <a:cubicBezTo>
                    <a:pt x="0" y="4678"/>
                    <a:pt x="263" y="7674"/>
                    <a:pt x="263" y="7674"/>
                  </a:cubicBezTo>
                  <a:lnTo>
                    <a:pt x="52112" y="7674"/>
                  </a:lnTo>
                  <a:cubicBezTo>
                    <a:pt x="52112" y="7674"/>
                    <a:pt x="52820" y="5624"/>
                    <a:pt x="50245" y="2576"/>
                  </a:cubicBezTo>
                  <a:cubicBezTo>
                    <a:pt x="48295" y="253"/>
                    <a:pt x="45528" y="8"/>
                    <a:pt x="44447" y="8"/>
                  </a:cubicBezTo>
                  <a:cubicBezTo>
                    <a:pt x="44159" y="8"/>
                    <a:pt x="43990" y="26"/>
                    <a:pt x="43990" y="26"/>
                  </a:cubicBezTo>
                  <a:lnTo>
                    <a:pt x="43990" y="0"/>
                  </a:lnTo>
                  <a:lnTo>
                    <a:pt x="8357" y="0"/>
                  </a:lnTo>
                  <a:lnTo>
                    <a:pt x="8357" y="26"/>
                  </a:lnTo>
                  <a:cubicBezTo>
                    <a:pt x="8357" y="26"/>
                    <a:pt x="8252" y="0"/>
                    <a:pt x="8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582304" y="3333131"/>
              <a:ext cx="12" cy="12"/>
            </a:xfrm>
            <a:custGeom>
              <a:avLst/>
              <a:gdLst/>
              <a:ahLst/>
              <a:cxnLst/>
              <a:rect l="l" t="t" r="r" b="b"/>
              <a:pathLst>
                <a:path w="1" h="1" extrusionOk="0">
                  <a:moveTo>
                    <a:pt x="1" y="1"/>
                  </a:moveTo>
                  <a:close/>
                </a:path>
              </a:pathLst>
            </a:custGeom>
            <a:solidFill>
              <a:srgbClr val="FFE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6"/>
          <p:cNvGrpSpPr/>
          <p:nvPr/>
        </p:nvGrpSpPr>
        <p:grpSpPr>
          <a:xfrm>
            <a:off x="6309218" y="3144321"/>
            <a:ext cx="1087952" cy="1137283"/>
            <a:chOff x="4712643" y="2532996"/>
            <a:chExt cx="1087952" cy="1137283"/>
          </a:xfrm>
        </p:grpSpPr>
        <p:sp>
          <p:nvSpPr>
            <p:cNvPr id="2357" name="Google Shape;2357;p56"/>
            <p:cNvSpPr/>
            <p:nvPr/>
          </p:nvSpPr>
          <p:spPr>
            <a:xfrm>
              <a:off x="4712643" y="2532996"/>
              <a:ext cx="1087952" cy="1137283"/>
            </a:xfrm>
            <a:custGeom>
              <a:avLst/>
              <a:gdLst/>
              <a:ahLst/>
              <a:cxnLst/>
              <a:rect l="l" t="t" r="r" b="b"/>
              <a:pathLst>
                <a:path w="90399" h="94498" extrusionOk="0">
                  <a:moveTo>
                    <a:pt x="16110" y="15032"/>
                  </a:moveTo>
                  <a:lnTo>
                    <a:pt x="16110" y="16083"/>
                  </a:lnTo>
                  <a:cubicBezTo>
                    <a:pt x="16110" y="23651"/>
                    <a:pt x="17450" y="31009"/>
                    <a:pt x="19867" y="37684"/>
                  </a:cubicBezTo>
                  <a:cubicBezTo>
                    <a:pt x="14008" y="34295"/>
                    <a:pt x="10197" y="28171"/>
                    <a:pt x="9804" y="21391"/>
                  </a:cubicBezTo>
                  <a:lnTo>
                    <a:pt x="9408" y="15032"/>
                  </a:lnTo>
                  <a:close/>
                  <a:moveTo>
                    <a:pt x="80991" y="15032"/>
                  </a:moveTo>
                  <a:lnTo>
                    <a:pt x="80623" y="21391"/>
                  </a:lnTo>
                  <a:cubicBezTo>
                    <a:pt x="80203" y="28171"/>
                    <a:pt x="76418" y="34295"/>
                    <a:pt x="70532" y="37684"/>
                  </a:cubicBezTo>
                  <a:cubicBezTo>
                    <a:pt x="72977" y="31009"/>
                    <a:pt x="74291" y="23651"/>
                    <a:pt x="74291" y="16083"/>
                  </a:cubicBezTo>
                  <a:lnTo>
                    <a:pt x="74291" y="15032"/>
                  </a:lnTo>
                  <a:close/>
                  <a:moveTo>
                    <a:pt x="16110" y="1"/>
                  </a:moveTo>
                  <a:lnTo>
                    <a:pt x="16110" y="6177"/>
                  </a:lnTo>
                  <a:lnTo>
                    <a:pt x="1" y="6177"/>
                  </a:lnTo>
                  <a:lnTo>
                    <a:pt x="736" y="18370"/>
                  </a:lnTo>
                  <a:cubicBezTo>
                    <a:pt x="1472" y="30353"/>
                    <a:pt x="8147" y="41153"/>
                    <a:pt x="18528" y="47144"/>
                  </a:cubicBezTo>
                  <a:lnTo>
                    <a:pt x="28146" y="52690"/>
                  </a:lnTo>
                  <a:cubicBezTo>
                    <a:pt x="30326" y="55448"/>
                    <a:pt x="32771" y="57945"/>
                    <a:pt x="35451" y="60073"/>
                  </a:cubicBezTo>
                  <a:lnTo>
                    <a:pt x="40364" y="63962"/>
                  </a:lnTo>
                  <a:lnTo>
                    <a:pt x="40339" y="71768"/>
                  </a:lnTo>
                  <a:cubicBezTo>
                    <a:pt x="30904" y="73370"/>
                    <a:pt x="23073" y="79571"/>
                    <a:pt x="19131" y="87955"/>
                  </a:cubicBezTo>
                  <a:lnTo>
                    <a:pt x="13115" y="87955"/>
                  </a:lnTo>
                  <a:lnTo>
                    <a:pt x="13115" y="94497"/>
                  </a:lnTo>
                  <a:lnTo>
                    <a:pt x="77339" y="94497"/>
                  </a:lnTo>
                  <a:lnTo>
                    <a:pt x="77339" y="87955"/>
                  </a:lnTo>
                  <a:lnTo>
                    <a:pt x="71295" y="87955"/>
                  </a:lnTo>
                  <a:cubicBezTo>
                    <a:pt x="67326" y="79571"/>
                    <a:pt x="59495" y="73370"/>
                    <a:pt x="50062" y="71768"/>
                  </a:cubicBezTo>
                  <a:lnTo>
                    <a:pt x="50035" y="63962"/>
                  </a:lnTo>
                  <a:lnTo>
                    <a:pt x="54950" y="60073"/>
                  </a:lnTo>
                  <a:cubicBezTo>
                    <a:pt x="57630" y="57945"/>
                    <a:pt x="60073" y="55448"/>
                    <a:pt x="62255" y="52690"/>
                  </a:cubicBezTo>
                  <a:lnTo>
                    <a:pt x="71873" y="47144"/>
                  </a:lnTo>
                  <a:cubicBezTo>
                    <a:pt x="82252" y="41153"/>
                    <a:pt x="88954" y="30353"/>
                    <a:pt x="89663" y="18370"/>
                  </a:cubicBezTo>
                  <a:lnTo>
                    <a:pt x="90399" y="6177"/>
                  </a:lnTo>
                  <a:lnTo>
                    <a:pt x="74291" y="6177"/>
                  </a:lnTo>
                  <a:lnTo>
                    <a:pt x="7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5004239" y="2635799"/>
              <a:ext cx="101539" cy="336511"/>
            </a:xfrm>
            <a:custGeom>
              <a:avLst/>
              <a:gdLst/>
              <a:ahLst/>
              <a:cxnLst/>
              <a:rect l="l" t="t" r="r" b="b"/>
              <a:pathLst>
                <a:path w="8437" h="27961" extrusionOk="0">
                  <a:moveTo>
                    <a:pt x="2944" y="0"/>
                  </a:moveTo>
                  <a:cubicBezTo>
                    <a:pt x="1314" y="0"/>
                    <a:pt x="0" y="1339"/>
                    <a:pt x="28" y="2969"/>
                  </a:cubicBezTo>
                  <a:cubicBezTo>
                    <a:pt x="80" y="10039"/>
                    <a:pt x="158" y="18052"/>
                    <a:pt x="2313" y="25806"/>
                  </a:cubicBezTo>
                  <a:cubicBezTo>
                    <a:pt x="2681" y="27119"/>
                    <a:pt x="3864" y="27960"/>
                    <a:pt x="5151" y="27960"/>
                  </a:cubicBezTo>
                  <a:cubicBezTo>
                    <a:pt x="5414" y="27960"/>
                    <a:pt x="5704" y="27933"/>
                    <a:pt x="5967" y="27855"/>
                  </a:cubicBezTo>
                  <a:cubicBezTo>
                    <a:pt x="7516" y="27408"/>
                    <a:pt x="8437" y="25806"/>
                    <a:pt x="8016" y="24229"/>
                  </a:cubicBezTo>
                  <a:cubicBezTo>
                    <a:pt x="6072" y="17212"/>
                    <a:pt x="5992" y="9618"/>
                    <a:pt x="5939" y="2916"/>
                  </a:cubicBezTo>
                  <a:cubicBezTo>
                    <a:pt x="5914" y="1287"/>
                    <a:pt x="4442" y="0"/>
                    <a:pt x="2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5064956" y="2991578"/>
              <a:ext cx="74015" cy="74015"/>
            </a:xfrm>
            <a:custGeom>
              <a:avLst/>
              <a:gdLst/>
              <a:ahLst/>
              <a:cxnLst/>
              <a:rect l="l" t="t" r="r" b="b"/>
              <a:pathLst>
                <a:path w="6150" h="6150" extrusionOk="0">
                  <a:moveTo>
                    <a:pt x="3076" y="0"/>
                  </a:moveTo>
                  <a:cubicBezTo>
                    <a:pt x="1367" y="0"/>
                    <a:pt x="1" y="1394"/>
                    <a:pt x="1" y="3076"/>
                  </a:cubicBezTo>
                  <a:cubicBezTo>
                    <a:pt x="1" y="4783"/>
                    <a:pt x="1367" y="6149"/>
                    <a:pt x="3076" y="6149"/>
                  </a:cubicBezTo>
                  <a:cubicBezTo>
                    <a:pt x="4784" y="6149"/>
                    <a:pt x="6150" y="4783"/>
                    <a:pt x="6150" y="3076"/>
                  </a:cubicBezTo>
                  <a:cubicBezTo>
                    <a:pt x="6150" y="1394"/>
                    <a:pt x="4784"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4870470" y="3396712"/>
              <a:ext cx="772960" cy="273568"/>
            </a:xfrm>
            <a:custGeom>
              <a:avLst/>
              <a:gdLst/>
              <a:ahLst/>
              <a:cxnLst/>
              <a:rect l="l" t="t" r="r" b="b"/>
              <a:pathLst>
                <a:path w="64226" h="22731" extrusionOk="0">
                  <a:moveTo>
                    <a:pt x="27225" y="1"/>
                  </a:moveTo>
                  <a:cubicBezTo>
                    <a:pt x="17790" y="1603"/>
                    <a:pt x="9959" y="7804"/>
                    <a:pt x="6017" y="16188"/>
                  </a:cubicBezTo>
                  <a:lnTo>
                    <a:pt x="1" y="16188"/>
                  </a:lnTo>
                  <a:lnTo>
                    <a:pt x="1" y="22730"/>
                  </a:lnTo>
                  <a:lnTo>
                    <a:pt x="64225" y="22730"/>
                  </a:lnTo>
                  <a:lnTo>
                    <a:pt x="64225" y="16188"/>
                  </a:lnTo>
                  <a:lnTo>
                    <a:pt x="58181" y="16188"/>
                  </a:lnTo>
                  <a:cubicBezTo>
                    <a:pt x="54212" y="7804"/>
                    <a:pt x="46381" y="1603"/>
                    <a:pt x="36948" y="1"/>
                  </a:cubicBezTo>
                  <a:cubicBezTo>
                    <a:pt x="36948" y="1"/>
                    <a:pt x="34951" y="1077"/>
                    <a:pt x="32008" y="1077"/>
                  </a:cubicBezTo>
                  <a:cubicBezTo>
                    <a:pt x="29458" y="1077"/>
                    <a:pt x="27225" y="1"/>
                    <a:pt x="27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4870470" y="3591534"/>
              <a:ext cx="772960" cy="78745"/>
            </a:xfrm>
            <a:custGeom>
              <a:avLst/>
              <a:gdLst/>
              <a:ahLst/>
              <a:cxnLst/>
              <a:rect l="l" t="t" r="r" b="b"/>
              <a:pathLst>
                <a:path w="64226" h="6543" extrusionOk="0">
                  <a:moveTo>
                    <a:pt x="1" y="0"/>
                  </a:moveTo>
                  <a:lnTo>
                    <a:pt x="1" y="6542"/>
                  </a:lnTo>
                  <a:lnTo>
                    <a:pt x="64225" y="6542"/>
                  </a:lnTo>
                  <a:lnTo>
                    <a:pt x="6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6"/>
          <p:cNvGrpSpPr/>
          <p:nvPr/>
        </p:nvGrpSpPr>
        <p:grpSpPr>
          <a:xfrm>
            <a:off x="4028977" y="2437145"/>
            <a:ext cx="1086050" cy="1086351"/>
            <a:chOff x="4028977" y="2437145"/>
            <a:chExt cx="1086050" cy="1086351"/>
          </a:xfrm>
        </p:grpSpPr>
        <p:sp>
          <p:nvSpPr>
            <p:cNvPr id="2363" name="Google Shape;2363;p56"/>
            <p:cNvSpPr/>
            <p:nvPr/>
          </p:nvSpPr>
          <p:spPr>
            <a:xfrm>
              <a:off x="4028977" y="2437145"/>
              <a:ext cx="1086050" cy="1086351"/>
            </a:xfrm>
            <a:custGeom>
              <a:avLst/>
              <a:gdLst/>
              <a:ahLst/>
              <a:cxnLst/>
              <a:rect l="l" t="t" r="r" b="b"/>
              <a:pathLst>
                <a:path w="90241" h="90266" extrusionOk="0">
                  <a:moveTo>
                    <a:pt x="15032" y="7541"/>
                  </a:moveTo>
                  <a:cubicBezTo>
                    <a:pt x="16423" y="7541"/>
                    <a:pt x="17712" y="7909"/>
                    <a:pt x="18816" y="8515"/>
                  </a:cubicBezTo>
                  <a:cubicBezTo>
                    <a:pt x="18894" y="17790"/>
                    <a:pt x="20050" y="27355"/>
                    <a:pt x="22074" y="36159"/>
                  </a:cubicBezTo>
                  <a:cubicBezTo>
                    <a:pt x="21917" y="36054"/>
                    <a:pt x="21759" y="35922"/>
                    <a:pt x="21626" y="35791"/>
                  </a:cubicBezTo>
                  <a:cubicBezTo>
                    <a:pt x="14058" y="29327"/>
                    <a:pt x="7516" y="23756"/>
                    <a:pt x="7516" y="15057"/>
                  </a:cubicBezTo>
                  <a:cubicBezTo>
                    <a:pt x="7516" y="10774"/>
                    <a:pt x="10747" y="7541"/>
                    <a:pt x="15032" y="7541"/>
                  </a:cubicBezTo>
                  <a:close/>
                  <a:moveTo>
                    <a:pt x="75209" y="7541"/>
                  </a:moveTo>
                  <a:cubicBezTo>
                    <a:pt x="79492" y="7541"/>
                    <a:pt x="82725" y="10774"/>
                    <a:pt x="82725" y="15057"/>
                  </a:cubicBezTo>
                  <a:cubicBezTo>
                    <a:pt x="82725" y="23756"/>
                    <a:pt x="76181" y="29327"/>
                    <a:pt x="68612" y="35791"/>
                  </a:cubicBezTo>
                  <a:cubicBezTo>
                    <a:pt x="68455" y="35922"/>
                    <a:pt x="68324" y="36054"/>
                    <a:pt x="68167" y="36159"/>
                  </a:cubicBezTo>
                  <a:cubicBezTo>
                    <a:pt x="70189" y="27355"/>
                    <a:pt x="71345" y="17790"/>
                    <a:pt x="71425" y="8515"/>
                  </a:cubicBezTo>
                  <a:cubicBezTo>
                    <a:pt x="72529" y="7909"/>
                    <a:pt x="73790" y="7541"/>
                    <a:pt x="75209" y="7541"/>
                  </a:cubicBezTo>
                  <a:close/>
                  <a:moveTo>
                    <a:pt x="15032" y="0"/>
                  </a:moveTo>
                  <a:cubicBezTo>
                    <a:pt x="6595" y="0"/>
                    <a:pt x="0" y="6623"/>
                    <a:pt x="0" y="15057"/>
                  </a:cubicBezTo>
                  <a:cubicBezTo>
                    <a:pt x="0" y="27225"/>
                    <a:pt x="8487" y="34477"/>
                    <a:pt x="16739" y="41520"/>
                  </a:cubicBezTo>
                  <a:cubicBezTo>
                    <a:pt x="20340" y="44594"/>
                    <a:pt x="23781" y="47564"/>
                    <a:pt x="26489" y="50823"/>
                  </a:cubicBezTo>
                  <a:cubicBezTo>
                    <a:pt x="29457" y="58496"/>
                    <a:pt x="33164" y="64670"/>
                    <a:pt x="37341" y="68191"/>
                  </a:cubicBezTo>
                  <a:cubicBezTo>
                    <a:pt x="49036" y="80832"/>
                    <a:pt x="22179" y="79018"/>
                    <a:pt x="22179" y="90265"/>
                  </a:cubicBezTo>
                  <a:lnTo>
                    <a:pt x="67666" y="90265"/>
                  </a:lnTo>
                  <a:cubicBezTo>
                    <a:pt x="67666" y="79228"/>
                    <a:pt x="41861" y="80780"/>
                    <a:pt x="51874" y="68927"/>
                  </a:cubicBezTo>
                  <a:cubicBezTo>
                    <a:pt x="56447" y="65564"/>
                    <a:pt x="60519" y="59099"/>
                    <a:pt x="63752" y="50823"/>
                  </a:cubicBezTo>
                  <a:cubicBezTo>
                    <a:pt x="66432" y="47564"/>
                    <a:pt x="69874" y="44594"/>
                    <a:pt x="73500" y="41520"/>
                  </a:cubicBezTo>
                  <a:cubicBezTo>
                    <a:pt x="81726" y="34477"/>
                    <a:pt x="90241" y="27225"/>
                    <a:pt x="90241" y="15057"/>
                  </a:cubicBezTo>
                  <a:cubicBezTo>
                    <a:pt x="90241" y="6623"/>
                    <a:pt x="83644" y="0"/>
                    <a:pt x="75209" y="0"/>
                  </a:cubicBezTo>
                  <a:cubicBezTo>
                    <a:pt x="69533" y="0"/>
                    <a:pt x="64751" y="3021"/>
                    <a:pt x="62175" y="7541"/>
                  </a:cubicBezTo>
                  <a:lnTo>
                    <a:pt x="28038" y="7541"/>
                  </a:lnTo>
                  <a:cubicBezTo>
                    <a:pt x="25463" y="3021"/>
                    <a:pt x="20680" y="0"/>
                    <a:pt x="15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4458759" y="2700299"/>
              <a:ext cx="158477" cy="316906"/>
            </a:xfrm>
            <a:custGeom>
              <a:avLst/>
              <a:gdLst/>
              <a:ahLst/>
              <a:cxnLst/>
              <a:rect l="l" t="t" r="r" b="b"/>
              <a:pathLst>
                <a:path w="13168" h="26332" extrusionOk="0">
                  <a:moveTo>
                    <a:pt x="7148" y="0"/>
                  </a:moveTo>
                  <a:cubicBezTo>
                    <a:pt x="6781" y="1867"/>
                    <a:pt x="4521" y="6387"/>
                    <a:pt x="1" y="6387"/>
                  </a:cubicBezTo>
                  <a:lnTo>
                    <a:pt x="1" y="11275"/>
                  </a:lnTo>
                  <a:lnTo>
                    <a:pt x="5652" y="11275"/>
                  </a:lnTo>
                  <a:lnTo>
                    <a:pt x="5652" y="26331"/>
                  </a:lnTo>
                  <a:lnTo>
                    <a:pt x="13167" y="26331"/>
                  </a:lnTo>
                  <a:lnTo>
                    <a:pt x="1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56"/>
          <p:cNvSpPr/>
          <p:nvPr/>
        </p:nvSpPr>
        <p:spPr>
          <a:xfrm>
            <a:off x="5712600" y="42816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431400" y="35235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1150200" y="389575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D7D773-4FA2-02F7-AE71-AEB0AB0A3F07}"/>
              </a:ext>
            </a:extLst>
          </p:cNvPr>
          <p:cNvSpPr txBox="1"/>
          <p:nvPr/>
        </p:nvSpPr>
        <p:spPr>
          <a:xfrm>
            <a:off x="2057400" y="2666027"/>
            <a:ext cx="291596" cy="861774"/>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2</a:t>
            </a:r>
            <a:endParaRPr lang="en-US" sz="4800" dirty="0">
              <a:solidFill>
                <a:schemeClr val="tx1"/>
              </a:solidFill>
            </a:endParaRPr>
          </a:p>
        </p:txBody>
      </p:sp>
      <p:sp>
        <p:nvSpPr>
          <p:cNvPr id="13" name="TextBox 12">
            <a:extLst>
              <a:ext uri="{FF2B5EF4-FFF2-40B4-BE49-F238E27FC236}">
                <a16:creationId xmlns:a16="http://schemas.microsoft.com/office/drawing/2014/main" id="{76A360A1-B21E-CBB7-0952-1F0CC4937A57}"/>
              </a:ext>
            </a:extLst>
          </p:cNvPr>
          <p:cNvSpPr txBox="1"/>
          <p:nvPr/>
        </p:nvSpPr>
        <p:spPr>
          <a:xfrm>
            <a:off x="6651583" y="3017643"/>
            <a:ext cx="4572000" cy="830997"/>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3</a:t>
            </a:r>
            <a:endParaRPr lang="en-US" sz="4800" dirty="0">
              <a:solidFill>
                <a:schemeClr val="tx1"/>
              </a:solidFill>
            </a:endParaRPr>
          </a:p>
        </p:txBody>
      </p:sp>
      <p:pic>
        <p:nvPicPr>
          <p:cNvPr id="4" name="Picture 3">
            <a:extLst>
              <a:ext uri="{FF2B5EF4-FFF2-40B4-BE49-F238E27FC236}">
                <a16:creationId xmlns:a16="http://schemas.microsoft.com/office/drawing/2014/main" id="{F4C656CE-603B-77A9-97EA-AF88645F1B76}"/>
              </a:ext>
            </a:extLst>
          </p:cNvPr>
          <p:cNvPicPr>
            <a:picLocks noChangeAspect="1"/>
          </p:cNvPicPr>
          <p:nvPr/>
        </p:nvPicPr>
        <p:blipFill>
          <a:blip r:embed="rId3"/>
          <a:stretch>
            <a:fillRect/>
          </a:stretch>
        </p:blipFill>
        <p:spPr>
          <a:xfrm flipH="1">
            <a:off x="3416270" y="2807533"/>
            <a:ext cx="984014" cy="702868"/>
          </a:xfrm>
          <a:prstGeom prst="rect">
            <a:avLst/>
          </a:prstGeom>
        </p:spPr>
      </p:pic>
      <p:pic>
        <p:nvPicPr>
          <p:cNvPr id="6" name="Picture 5">
            <a:extLst>
              <a:ext uri="{FF2B5EF4-FFF2-40B4-BE49-F238E27FC236}">
                <a16:creationId xmlns:a16="http://schemas.microsoft.com/office/drawing/2014/main" id="{5FEC4974-51B4-EDBC-1C39-037C8B520481}"/>
              </a:ext>
            </a:extLst>
          </p:cNvPr>
          <p:cNvPicPr>
            <a:picLocks noChangeAspect="1"/>
          </p:cNvPicPr>
          <p:nvPr/>
        </p:nvPicPr>
        <p:blipFill>
          <a:blip r:embed="rId4"/>
          <a:stretch>
            <a:fillRect/>
          </a:stretch>
        </p:blipFill>
        <p:spPr>
          <a:xfrm flipH="1">
            <a:off x="1161579" y="3339801"/>
            <a:ext cx="803372" cy="573837"/>
          </a:xfrm>
          <a:prstGeom prst="rect">
            <a:avLst/>
          </a:prstGeom>
        </p:spPr>
      </p:pic>
      <p:pic>
        <p:nvPicPr>
          <p:cNvPr id="8" name="Picture 7">
            <a:extLst>
              <a:ext uri="{FF2B5EF4-FFF2-40B4-BE49-F238E27FC236}">
                <a16:creationId xmlns:a16="http://schemas.microsoft.com/office/drawing/2014/main" id="{D31DF594-F3CB-DEE3-2D0E-BFE33CE40DB2}"/>
              </a:ext>
            </a:extLst>
          </p:cNvPr>
          <p:cNvPicPr>
            <a:picLocks noChangeAspect="1"/>
          </p:cNvPicPr>
          <p:nvPr/>
        </p:nvPicPr>
        <p:blipFill>
          <a:blip r:embed="rId5"/>
          <a:stretch>
            <a:fillRect/>
          </a:stretch>
        </p:blipFill>
        <p:spPr>
          <a:xfrm>
            <a:off x="7060856" y="3586405"/>
            <a:ext cx="983713" cy="702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4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CHALLENGES </a:t>
            </a:r>
            <a:br>
              <a:rPr lang="en" dirty="0"/>
            </a:br>
            <a:r>
              <a:rPr lang="en" sz="2000" dirty="0"/>
              <a:t>A GAME OF INCHES</a:t>
            </a:r>
            <a:endParaRPr sz="2000" dirty="0"/>
          </a:p>
        </p:txBody>
      </p:sp>
      <p:sp>
        <p:nvSpPr>
          <p:cNvPr id="2123" name="Google Shape;2123;p49"/>
          <p:cNvSpPr txBox="1">
            <a:spLocks noGrp="1"/>
          </p:cNvSpPr>
          <p:nvPr>
            <p:ph type="subTitle" idx="6"/>
          </p:nvPr>
        </p:nvSpPr>
        <p:spPr>
          <a:xfrm>
            <a:off x="1448682" y="3702832"/>
            <a:ext cx="2363153"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Creating the Website </a:t>
            </a:r>
          </a:p>
          <a:p>
            <a:pPr marL="285750" lvl="0" indent="-285750" algn="l" rtl="0">
              <a:spcBef>
                <a:spcPts val="0"/>
              </a:spcBef>
              <a:spcAft>
                <a:spcPts val="0"/>
              </a:spcAft>
              <a:buFont typeface="Arial" panose="020B0604020202020204" pitchFamily="34" charset="0"/>
              <a:buChar char="•"/>
            </a:pPr>
            <a:r>
              <a:rPr lang="en-US" dirty="0"/>
              <a:t>Search for NFL Players</a:t>
            </a:r>
          </a:p>
          <a:p>
            <a:pPr marL="285750" lvl="0" indent="-285750" algn="l" rtl="0">
              <a:spcBef>
                <a:spcPts val="0"/>
              </a:spcBef>
              <a:spcAft>
                <a:spcPts val="0"/>
              </a:spcAft>
              <a:buFont typeface="Arial" panose="020B0604020202020204" pitchFamily="34" charset="0"/>
              <a:buChar char="•"/>
            </a:pPr>
            <a:r>
              <a:rPr lang="en-US" dirty="0"/>
              <a:t>View Statistics </a:t>
            </a:r>
          </a:p>
          <a:p>
            <a:pPr marL="285750" lvl="0" indent="-285750" algn="l" rtl="0">
              <a:spcBef>
                <a:spcPts val="0"/>
              </a:spcBef>
              <a:spcAft>
                <a:spcPts val="0"/>
              </a:spcAft>
              <a:buFont typeface="Arial" panose="020B0604020202020204" pitchFamily="34" charset="0"/>
              <a:buChar char="•"/>
            </a:pPr>
            <a:r>
              <a:rPr lang="en-US" dirty="0"/>
              <a:t>Machine Based Predictions</a:t>
            </a:r>
            <a:endParaRPr dirty="0"/>
          </a:p>
        </p:txBody>
      </p:sp>
      <p:sp>
        <p:nvSpPr>
          <p:cNvPr id="2124" name="Google Shape;2124;p49"/>
          <p:cNvSpPr txBox="1">
            <a:spLocks noGrp="1"/>
          </p:cNvSpPr>
          <p:nvPr>
            <p:ph type="title" idx="2"/>
          </p:nvPr>
        </p:nvSpPr>
        <p:spPr>
          <a:xfrm>
            <a:off x="1406904" y="1447103"/>
            <a:ext cx="222823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Reliable Sources</a:t>
            </a:r>
            <a:endParaRPr dirty="0">
              <a:solidFill>
                <a:schemeClr val="accent3"/>
              </a:solidFill>
            </a:endParaRPr>
          </a:p>
        </p:txBody>
      </p:sp>
      <p:sp>
        <p:nvSpPr>
          <p:cNvPr id="2125" name="Google Shape;2125;p49"/>
          <p:cNvSpPr txBox="1">
            <a:spLocks noGrp="1"/>
          </p:cNvSpPr>
          <p:nvPr>
            <p:ph type="subTitle" idx="1"/>
          </p:nvPr>
        </p:nvSpPr>
        <p:spPr>
          <a:xfrm>
            <a:off x="1391620" y="2024669"/>
            <a:ext cx="3073156"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Few sources as possible, to ensure continuity.</a:t>
            </a:r>
          </a:p>
          <a:p>
            <a:pPr marL="285750" lvl="0" indent="-285750" algn="l" rtl="0">
              <a:spcBef>
                <a:spcPts val="0"/>
              </a:spcBef>
              <a:spcAft>
                <a:spcPts val="0"/>
              </a:spcAft>
              <a:buFont typeface="Arial" panose="020B0604020202020204" pitchFamily="34" charset="0"/>
              <a:buChar char="•"/>
            </a:pPr>
            <a:r>
              <a:rPr lang="en-US" dirty="0"/>
              <a:t>Web-Scraping Rookies</a:t>
            </a:r>
          </a:p>
          <a:p>
            <a:pPr marL="285750" lvl="0" indent="-285750" algn="l" rtl="0">
              <a:spcBef>
                <a:spcPts val="0"/>
              </a:spcBef>
              <a:spcAft>
                <a:spcPts val="0"/>
              </a:spcAft>
              <a:buFont typeface="Arial" panose="020B0604020202020204" pitchFamily="34" charset="0"/>
              <a:buChar char="•"/>
            </a:pPr>
            <a:r>
              <a:rPr lang="en-US" dirty="0"/>
              <a:t>Making Learning Algorithm</a:t>
            </a:r>
            <a:endParaRPr dirty="0"/>
          </a:p>
        </p:txBody>
      </p:sp>
      <p:sp>
        <p:nvSpPr>
          <p:cNvPr id="2126" name="Google Shape;2126;p49"/>
          <p:cNvSpPr txBox="1">
            <a:spLocks noGrp="1"/>
          </p:cNvSpPr>
          <p:nvPr>
            <p:ph type="title" idx="3"/>
          </p:nvPr>
        </p:nvSpPr>
        <p:spPr>
          <a:xfrm>
            <a:off x="5246325" y="1433025"/>
            <a:ext cx="251418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Combining The Data</a:t>
            </a:r>
            <a:endParaRPr dirty="0">
              <a:solidFill>
                <a:schemeClr val="accent3"/>
              </a:solidFill>
            </a:endParaRPr>
          </a:p>
        </p:txBody>
      </p:sp>
      <p:sp>
        <p:nvSpPr>
          <p:cNvPr id="2127" name="Google Shape;2127;p49"/>
          <p:cNvSpPr txBox="1">
            <a:spLocks noGrp="1"/>
          </p:cNvSpPr>
          <p:nvPr>
            <p:ph type="subTitle" idx="4"/>
          </p:nvPr>
        </p:nvSpPr>
        <p:spPr>
          <a:xfrm>
            <a:off x="5074426" y="1921377"/>
            <a:ext cx="2514188" cy="863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US" dirty="0"/>
              <a:t>Completing Database</a:t>
            </a:r>
          </a:p>
          <a:p>
            <a:pPr marL="285750" lvl="0" indent="-285750" algn="r" rtl="0">
              <a:spcBef>
                <a:spcPts val="0"/>
              </a:spcBef>
              <a:spcAft>
                <a:spcPts val="0"/>
              </a:spcAft>
              <a:buFont typeface="Arial" panose="020B0604020202020204" pitchFamily="34" charset="0"/>
              <a:buChar char="•"/>
            </a:pPr>
            <a:r>
              <a:rPr lang="en-US" dirty="0"/>
              <a:t> Creating Working Model</a:t>
            </a:r>
          </a:p>
          <a:p>
            <a:pPr marL="285750" lvl="0" indent="-285750" algn="r" rtl="0">
              <a:spcBef>
                <a:spcPts val="0"/>
              </a:spcBef>
              <a:spcAft>
                <a:spcPts val="0"/>
              </a:spcAft>
              <a:buFont typeface="Arial" panose="020B0604020202020204" pitchFamily="34" charset="0"/>
              <a:buChar char="•"/>
            </a:pPr>
            <a:r>
              <a:rPr lang="en-US" dirty="0"/>
              <a:t>Training the Algorithm</a:t>
            </a:r>
          </a:p>
          <a:p>
            <a:pPr marL="285750" lvl="0" indent="-285750" algn="r" rtl="0">
              <a:spcBef>
                <a:spcPts val="0"/>
              </a:spcBef>
              <a:spcAft>
                <a:spcPts val="0"/>
              </a:spcAft>
              <a:buFont typeface="Arial" panose="020B0604020202020204" pitchFamily="34" charset="0"/>
              <a:buChar char="•"/>
            </a:pPr>
            <a:r>
              <a:rPr lang="en-US" dirty="0"/>
              <a:t>Lots of Moving Parts</a:t>
            </a:r>
            <a:endParaRPr dirty="0"/>
          </a:p>
        </p:txBody>
      </p:sp>
      <p:sp>
        <p:nvSpPr>
          <p:cNvPr id="2128" name="Google Shape;2128;p49"/>
          <p:cNvSpPr txBox="1">
            <a:spLocks noGrp="1"/>
          </p:cNvSpPr>
          <p:nvPr>
            <p:ph type="title" idx="5"/>
          </p:nvPr>
        </p:nvSpPr>
        <p:spPr>
          <a:xfrm>
            <a:off x="1406904" y="3085148"/>
            <a:ext cx="262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Predicting the Future</a:t>
            </a:r>
            <a:endParaRPr dirty="0">
              <a:solidFill>
                <a:schemeClr val="accent3"/>
              </a:solidFill>
            </a:endParaRPr>
          </a:p>
        </p:txBody>
      </p:sp>
      <p:sp>
        <p:nvSpPr>
          <p:cNvPr id="2129" name="Google Shape;2129;p49"/>
          <p:cNvSpPr txBox="1">
            <a:spLocks noGrp="1"/>
          </p:cNvSpPr>
          <p:nvPr>
            <p:ph type="title" idx="7"/>
          </p:nvPr>
        </p:nvSpPr>
        <p:spPr>
          <a:xfrm>
            <a:off x="5782314" y="3059379"/>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3"/>
                </a:solidFill>
              </a:rPr>
              <a:t>Quality Product</a:t>
            </a:r>
            <a:endParaRPr dirty="0">
              <a:solidFill>
                <a:schemeClr val="accent3"/>
              </a:solidFill>
            </a:endParaRPr>
          </a:p>
        </p:txBody>
      </p:sp>
      <p:sp>
        <p:nvSpPr>
          <p:cNvPr id="2130" name="Google Shape;2130;p49"/>
          <p:cNvSpPr txBox="1">
            <a:spLocks noGrp="1"/>
          </p:cNvSpPr>
          <p:nvPr>
            <p:ph type="subTitle" idx="8"/>
          </p:nvPr>
        </p:nvSpPr>
        <p:spPr>
          <a:xfrm>
            <a:off x="5737923" y="3600375"/>
            <a:ext cx="1978200" cy="665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 dirty="0"/>
              <a:t>Reliable Results </a:t>
            </a:r>
          </a:p>
          <a:p>
            <a:pPr marL="285750" lvl="0" indent="-285750" algn="r" rtl="0">
              <a:spcBef>
                <a:spcPts val="0"/>
              </a:spcBef>
              <a:spcAft>
                <a:spcPts val="0"/>
              </a:spcAft>
              <a:buFont typeface="Arial" panose="020B0604020202020204" pitchFamily="34" charset="0"/>
              <a:buChar char="•"/>
            </a:pPr>
            <a:r>
              <a:rPr lang="en" dirty="0"/>
              <a:t>Functionality </a:t>
            </a:r>
          </a:p>
          <a:p>
            <a:pPr marL="285750" lvl="0" indent="-285750" algn="r" rtl="0">
              <a:spcBef>
                <a:spcPts val="0"/>
              </a:spcBef>
              <a:spcAft>
                <a:spcPts val="0"/>
              </a:spcAft>
              <a:buFont typeface="Arial" panose="020B0604020202020204" pitchFamily="34" charset="0"/>
              <a:buChar char="•"/>
            </a:pPr>
            <a:r>
              <a:rPr lang="en" dirty="0"/>
              <a:t>Sortable by Player, Rounds, and ADP</a:t>
            </a:r>
            <a:endParaRPr dirty="0"/>
          </a:p>
        </p:txBody>
      </p:sp>
      <p:sp>
        <p:nvSpPr>
          <p:cNvPr id="2131" name="Google Shape;2131;p49"/>
          <p:cNvSpPr/>
          <p:nvPr/>
        </p:nvSpPr>
        <p:spPr>
          <a:xfrm>
            <a:off x="492730" y="1696875"/>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7787870" y="1715404"/>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492729" y="3244326"/>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7837867" y="3232583"/>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92;p65">
            <a:extLst>
              <a:ext uri="{FF2B5EF4-FFF2-40B4-BE49-F238E27FC236}">
                <a16:creationId xmlns:a16="http://schemas.microsoft.com/office/drawing/2014/main" id="{01EEEB4A-7F7C-552E-AE22-6C19EB6E0F35}"/>
              </a:ext>
            </a:extLst>
          </p:cNvPr>
          <p:cNvGrpSpPr/>
          <p:nvPr/>
        </p:nvGrpSpPr>
        <p:grpSpPr>
          <a:xfrm>
            <a:off x="3955397" y="2251944"/>
            <a:ext cx="1342686" cy="1805375"/>
            <a:chOff x="4927150" y="2635175"/>
            <a:chExt cx="1017400" cy="1232050"/>
          </a:xfrm>
        </p:grpSpPr>
        <p:sp>
          <p:nvSpPr>
            <p:cNvPr id="3" name="Google Shape;2493;p65">
              <a:extLst>
                <a:ext uri="{FF2B5EF4-FFF2-40B4-BE49-F238E27FC236}">
                  <a16:creationId xmlns:a16="http://schemas.microsoft.com/office/drawing/2014/main" id="{F9604AC9-462F-ABA9-41C0-7F73ADCA7AAC}"/>
                </a:ext>
              </a:extLst>
            </p:cNvPr>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494;p65">
              <a:extLst>
                <a:ext uri="{FF2B5EF4-FFF2-40B4-BE49-F238E27FC236}">
                  <a16:creationId xmlns:a16="http://schemas.microsoft.com/office/drawing/2014/main" id="{D7DEC0DA-E33C-EF0E-AC64-83D371854BF7}"/>
                </a:ext>
              </a:extLst>
            </p:cNvPr>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495;p65">
              <a:extLst>
                <a:ext uri="{FF2B5EF4-FFF2-40B4-BE49-F238E27FC236}">
                  <a16:creationId xmlns:a16="http://schemas.microsoft.com/office/drawing/2014/main" id="{75FDDD7D-9486-5CD7-E89B-262BFEB38345}"/>
                </a:ext>
              </a:extLst>
            </p:cNvPr>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496;p65">
              <a:extLst>
                <a:ext uri="{FF2B5EF4-FFF2-40B4-BE49-F238E27FC236}">
                  <a16:creationId xmlns:a16="http://schemas.microsoft.com/office/drawing/2014/main" id="{9D8D7F93-E873-D9C0-7528-0D9BD090C07E}"/>
                </a:ext>
              </a:extLst>
            </p:cNvPr>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497;p65">
              <a:extLst>
                <a:ext uri="{FF2B5EF4-FFF2-40B4-BE49-F238E27FC236}">
                  <a16:creationId xmlns:a16="http://schemas.microsoft.com/office/drawing/2014/main" id="{26A4A2FC-65E2-219F-9001-78E63AD5CD98}"/>
                </a:ext>
              </a:extLst>
            </p:cNvPr>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498;p65">
              <a:extLst>
                <a:ext uri="{FF2B5EF4-FFF2-40B4-BE49-F238E27FC236}">
                  <a16:creationId xmlns:a16="http://schemas.microsoft.com/office/drawing/2014/main" id="{2AD91FE1-B2E0-2CE0-D128-DB851252837E}"/>
                </a:ext>
              </a:extLst>
            </p:cNvPr>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99;p65">
              <a:extLst>
                <a:ext uri="{FF2B5EF4-FFF2-40B4-BE49-F238E27FC236}">
                  <a16:creationId xmlns:a16="http://schemas.microsoft.com/office/drawing/2014/main" id="{0C4C134E-CEDA-4F7A-22ED-0A787C1B21FE}"/>
                </a:ext>
              </a:extLst>
            </p:cNvPr>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500;p65">
              <a:extLst>
                <a:ext uri="{FF2B5EF4-FFF2-40B4-BE49-F238E27FC236}">
                  <a16:creationId xmlns:a16="http://schemas.microsoft.com/office/drawing/2014/main" id="{98125EFC-2204-72F3-F3BE-1DF80620E3DF}"/>
                </a:ext>
              </a:extLst>
            </p:cNvPr>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 name="Google Shape;7678;p78">
            <a:extLst>
              <a:ext uri="{FF2B5EF4-FFF2-40B4-BE49-F238E27FC236}">
                <a16:creationId xmlns:a16="http://schemas.microsoft.com/office/drawing/2014/main" id="{EC085C2A-3B24-5758-20B2-B3C40C165034}"/>
              </a:ext>
            </a:extLst>
          </p:cNvPr>
          <p:cNvGrpSpPr/>
          <p:nvPr/>
        </p:nvGrpSpPr>
        <p:grpSpPr>
          <a:xfrm>
            <a:off x="665336" y="1874431"/>
            <a:ext cx="514674" cy="427490"/>
            <a:chOff x="-41526450" y="3653375"/>
            <a:chExt cx="315875" cy="247350"/>
          </a:xfrm>
          <a:solidFill>
            <a:schemeClr val="bg2"/>
          </a:solidFill>
        </p:grpSpPr>
        <p:sp>
          <p:nvSpPr>
            <p:cNvPr id="12" name="Google Shape;7679;p78">
              <a:extLst>
                <a:ext uri="{FF2B5EF4-FFF2-40B4-BE49-F238E27FC236}">
                  <a16:creationId xmlns:a16="http://schemas.microsoft.com/office/drawing/2014/main" id="{97C5B6A7-AA42-C827-2EAE-D62E572D2C95}"/>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0;p78">
              <a:extLst>
                <a:ext uri="{FF2B5EF4-FFF2-40B4-BE49-F238E27FC236}">
                  <a16:creationId xmlns:a16="http://schemas.microsoft.com/office/drawing/2014/main" id="{9969B9CB-E7B8-9F46-1AE6-A09BE7780E80}"/>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656;p78">
            <a:extLst>
              <a:ext uri="{FF2B5EF4-FFF2-40B4-BE49-F238E27FC236}">
                <a16:creationId xmlns:a16="http://schemas.microsoft.com/office/drawing/2014/main" id="{A39D3889-2DD2-658F-A8ED-C26AF7534E4B}"/>
              </a:ext>
            </a:extLst>
          </p:cNvPr>
          <p:cNvGrpSpPr/>
          <p:nvPr/>
        </p:nvGrpSpPr>
        <p:grpSpPr>
          <a:xfrm>
            <a:off x="8047317" y="3431031"/>
            <a:ext cx="441375" cy="466504"/>
            <a:chOff x="-40011050" y="3972375"/>
            <a:chExt cx="316650" cy="316625"/>
          </a:xfrm>
          <a:solidFill>
            <a:schemeClr val="bg2"/>
          </a:solidFill>
        </p:grpSpPr>
        <p:sp>
          <p:nvSpPr>
            <p:cNvPr id="15" name="Google Shape;7657;p78">
              <a:extLst>
                <a:ext uri="{FF2B5EF4-FFF2-40B4-BE49-F238E27FC236}">
                  <a16:creationId xmlns:a16="http://schemas.microsoft.com/office/drawing/2014/main" id="{513A96AD-E851-591F-23A9-3C8EB13AC58B}"/>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8;p78">
              <a:extLst>
                <a:ext uri="{FF2B5EF4-FFF2-40B4-BE49-F238E27FC236}">
                  <a16:creationId xmlns:a16="http://schemas.microsoft.com/office/drawing/2014/main" id="{ACBF57AD-A740-BBE2-2470-CC3397A34E4D}"/>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910;p79">
            <a:extLst>
              <a:ext uri="{FF2B5EF4-FFF2-40B4-BE49-F238E27FC236}">
                <a16:creationId xmlns:a16="http://schemas.microsoft.com/office/drawing/2014/main" id="{7493EE17-B391-76C9-0733-68167D109009}"/>
              </a:ext>
            </a:extLst>
          </p:cNvPr>
          <p:cNvGrpSpPr/>
          <p:nvPr/>
        </p:nvGrpSpPr>
        <p:grpSpPr>
          <a:xfrm>
            <a:off x="682673" y="3431031"/>
            <a:ext cx="504797" cy="489426"/>
            <a:chOff x="-63250675" y="3744075"/>
            <a:chExt cx="320350" cy="318100"/>
          </a:xfrm>
          <a:solidFill>
            <a:schemeClr val="bg2"/>
          </a:solidFill>
        </p:grpSpPr>
        <p:sp>
          <p:nvSpPr>
            <p:cNvPr id="18" name="Google Shape;7911;p79">
              <a:extLst>
                <a:ext uri="{FF2B5EF4-FFF2-40B4-BE49-F238E27FC236}">
                  <a16:creationId xmlns:a16="http://schemas.microsoft.com/office/drawing/2014/main" id="{916B0981-B009-42A8-46B5-0B82A6FAA0D3}"/>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12;p79">
              <a:extLst>
                <a:ext uri="{FF2B5EF4-FFF2-40B4-BE49-F238E27FC236}">
                  <a16:creationId xmlns:a16="http://schemas.microsoft.com/office/drawing/2014/main" id="{04AEC47B-A471-1B9F-01D3-AE831BE199C6}"/>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3;p79">
              <a:extLst>
                <a:ext uri="{FF2B5EF4-FFF2-40B4-BE49-F238E27FC236}">
                  <a16:creationId xmlns:a16="http://schemas.microsoft.com/office/drawing/2014/main" id="{E6830B8D-1070-D238-2B37-DC17B8FE6828}"/>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85;p79">
            <a:extLst>
              <a:ext uri="{FF2B5EF4-FFF2-40B4-BE49-F238E27FC236}">
                <a16:creationId xmlns:a16="http://schemas.microsoft.com/office/drawing/2014/main" id="{26264B24-6CF9-6A3A-6C92-E4F11E9B6AC4}"/>
              </a:ext>
            </a:extLst>
          </p:cNvPr>
          <p:cNvGrpSpPr/>
          <p:nvPr/>
        </p:nvGrpSpPr>
        <p:grpSpPr>
          <a:xfrm>
            <a:off x="7961194" y="1917397"/>
            <a:ext cx="485372" cy="466324"/>
            <a:chOff x="-61783350" y="3743950"/>
            <a:chExt cx="316650" cy="317450"/>
          </a:xfrm>
          <a:solidFill>
            <a:schemeClr val="bg2"/>
          </a:solidFill>
        </p:grpSpPr>
        <p:sp>
          <p:nvSpPr>
            <p:cNvPr id="22" name="Google Shape;8086;p79">
              <a:extLst>
                <a:ext uri="{FF2B5EF4-FFF2-40B4-BE49-F238E27FC236}">
                  <a16:creationId xmlns:a16="http://schemas.microsoft.com/office/drawing/2014/main" id="{19BBD804-70EF-179A-6C70-8864CBE2A66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7;p79">
              <a:extLst>
                <a:ext uri="{FF2B5EF4-FFF2-40B4-BE49-F238E27FC236}">
                  <a16:creationId xmlns:a16="http://schemas.microsoft.com/office/drawing/2014/main" id="{53CA01A7-9435-1FD2-F608-5B96C8C6D89B}"/>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4" name="Google Shape;2424;p63"/>
          <p:cNvSpPr txBox="1">
            <a:spLocks noGrp="1"/>
          </p:cNvSpPr>
          <p:nvPr>
            <p:ph type="title"/>
          </p:nvPr>
        </p:nvSpPr>
        <p:spPr>
          <a:xfrm>
            <a:off x="1816274" y="323761"/>
            <a:ext cx="52243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Assistant</a:t>
            </a:r>
            <a:endParaRPr dirty="0"/>
          </a:p>
        </p:txBody>
      </p:sp>
      <p:grpSp>
        <p:nvGrpSpPr>
          <p:cNvPr id="2" name="Google Shape;2501;p65">
            <a:extLst>
              <a:ext uri="{FF2B5EF4-FFF2-40B4-BE49-F238E27FC236}">
                <a16:creationId xmlns:a16="http://schemas.microsoft.com/office/drawing/2014/main" id="{866AD053-84DC-86D6-2B1E-9D63BB50DFB2}"/>
              </a:ext>
            </a:extLst>
          </p:cNvPr>
          <p:cNvGrpSpPr/>
          <p:nvPr/>
        </p:nvGrpSpPr>
        <p:grpSpPr>
          <a:xfrm>
            <a:off x="273828" y="2172327"/>
            <a:ext cx="920461" cy="148993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992321" y="2165653"/>
            <a:ext cx="945231" cy="1530294"/>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1" name="Picture 2380">
            <a:extLst>
              <a:ext uri="{FF2B5EF4-FFF2-40B4-BE49-F238E27FC236}">
                <a16:creationId xmlns:a16="http://schemas.microsoft.com/office/drawing/2014/main" id="{3AB4DF7F-7455-EABA-B93E-AED8B3EBD2A8}"/>
              </a:ext>
            </a:extLst>
          </p:cNvPr>
          <p:cNvPicPr>
            <a:picLocks noChangeAspect="1"/>
          </p:cNvPicPr>
          <p:nvPr/>
        </p:nvPicPr>
        <p:blipFill>
          <a:blip r:embed="rId3"/>
          <a:stretch>
            <a:fillRect/>
          </a:stretch>
        </p:blipFill>
        <p:spPr>
          <a:xfrm>
            <a:off x="1394143" y="1088577"/>
            <a:ext cx="6347276" cy="32203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63" name="Google Shape;2476;p65">
            <a:extLst>
              <a:ext uri="{FF2B5EF4-FFF2-40B4-BE49-F238E27FC236}">
                <a16:creationId xmlns:a16="http://schemas.microsoft.com/office/drawing/2014/main" id="{85FBB622-4CB6-1B7A-FC3F-62F5AB33BFC3}"/>
              </a:ext>
            </a:extLst>
          </p:cNvPr>
          <p:cNvGrpSpPr/>
          <p:nvPr/>
        </p:nvGrpSpPr>
        <p:grpSpPr>
          <a:xfrm>
            <a:off x="3482235" y="3698506"/>
            <a:ext cx="808405" cy="533062"/>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660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9"/>
          <p:cNvSpPr txBox="1">
            <a:spLocks noGrp="1"/>
          </p:cNvSpPr>
          <p:nvPr>
            <p:ph type="title"/>
          </p:nvPr>
        </p:nvSpPr>
        <p:spPr>
          <a:xfrm>
            <a:off x="3734088" y="1524725"/>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$18.6 Billion</a:t>
            </a:r>
            <a:endParaRPr dirty="0"/>
          </a:p>
        </p:txBody>
      </p:sp>
      <p:sp>
        <p:nvSpPr>
          <p:cNvPr id="2393" name="Google Shape;2393;p59"/>
          <p:cNvSpPr txBox="1">
            <a:spLocks noGrp="1"/>
          </p:cNvSpPr>
          <p:nvPr>
            <p:ph type="subTitle" idx="1"/>
          </p:nvPr>
        </p:nvSpPr>
        <p:spPr>
          <a:xfrm>
            <a:off x="3879833" y="2338859"/>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Footballs Yearly Market: Which is 6X more than the NFLs current revenue and 4.5X more than the Dallas Cowboys value.</a:t>
            </a:r>
            <a:endParaRPr dirty="0"/>
          </a:p>
        </p:txBody>
      </p:sp>
      <p:sp>
        <p:nvSpPr>
          <p:cNvPr id="2394" name="Google Shape;2394;p59"/>
          <p:cNvSpPr txBox="1">
            <a:spLocks noGrp="1"/>
          </p:cNvSpPr>
          <p:nvPr>
            <p:ph type="title" idx="4"/>
          </p:nvPr>
        </p:nvSpPr>
        <p:spPr>
          <a:xfrm>
            <a:off x="2954785" y="664537"/>
            <a:ext cx="6040228"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Fantasy At A Glance</a:t>
            </a:r>
            <a:endParaRPr dirty="0">
              <a:solidFill>
                <a:schemeClr val="bg1"/>
              </a:solidFill>
            </a:endParaRPr>
          </a:p>
        </p:txBody>
      </p:sp>
      <p:sp>
        <p:nvSpPr>
          <p:cNvPr id="2396" name="Google Shape;2396;p59"/>
          <p:cNvSpPr txBox="1">
            <a:spLocks noGrp="1"/>
          </p:cNvSpPr>
          <p:nvPr>
            <p:ph type="title" idx="2"/>
          </p:nvPr>
        </p:nvSpPr>
        <p:spPr>
          <a:xfrm>
            <a:off x="3819838" y="3292113"/>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47 Million</a:t>
            </a:r>
            <a:endParaRPr dirty="0"/>
          </a:p>
        </p:txBody>
      </p:sp>
      <p:sp>
        <p:nvSpPr>
          <p:cNvPr id="2397" name="Google Shape;2397;p59"/>
          <p:cNvSpPr txBox="1">
            <a:spLocks noGrp="1"/>
          </p:cNvSpPr>
          <p:nvPr>
            <p:ph type="subTitle" idx="3"/>
          </p:nvPr>
        </p:nvSpPr>
        <p:spPr>
          <a:xfrm>
            <a:off x="3973275" y="3945967"/>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 Players in the United States Yearly. </a:t>
            </a:r>
            <a:endParaRPr dirty="0"/>
          </a:p>
        </p:txBody>
      </p:sp>
      <p:grpSp>
        <p:nvGrpSpPr>
          <p:cNvPr id="2398" name="Google Shape;2398;p59"/>
          <p:cNvGrpSpPr/>
          <p:nvPr/>
        </p:nvGrpSpPr>
        <p:grpSpPr>
          <a:xfrm>
            <a:off x="148987" y="864261"/>
            <a:ext cx="3255225" cy="3547996"/>
            <a:chOff x="332498" y="873359"/>
            <a:chExt cx="3315839" cy="3282489"/>
          </a:xfrm>
        </p:grpSpPr>
        <p:sp>
          <p:nvSpPr>
            <p:cNvPr id="2399" name="Google Shape;2399;p59"/>
            <p:cNvSpPr/>
            <p:nvPr/>
          </p:nvSpPr>
          <p:spPr>
            <a:xfrm rot="-1242649">
              <a:off x="696376" y="1249226"/>
              <a:ext cx="2588084" cy="2530754"/>
            </a:xfrm>
            <a:custGeom>
              <a:avLst/>
              <a:gdLst/>
              <a:ahLst/>
              <a:cxnLst/>
              <a:rect l="l" t="t" r="r" b="b"/>
              <a:pathLst>
                <a:path w="32639" h="31916" extrusionOk="0">
                  <a:moveTo>
                    <a:pt x="24395" y="0"/>
                  </a:moveTo>
                  <a:cubicBezTo>
                    <a:pt x="20315" y="0"/>
                    <a:pt x="13163" y="1679"/>
                    <a:pt x="7664" y="7178"/>
                  </a:cubicBezTo>
                  <a:cubicBezTo>
                    <a:pt x="1041" y="13801"/>
                    <a:pt x="1" y="21405"/>
                    <a:pt x="260" y="25648"/>
                  </a:cubicBezTo>
                  <a:cubicBezTo>
                    <a:pt x="460" y="28969"/>
                    <a:pt x="1842" y="30071"/>
                    <a:pt x="1842" y="30071"/>
                  </a:cubicBezTo>
                  <a:lnTo>
                    <a:pt x="2061" y="30290"/>
                  </a:lnTo>
                  <a:cubicBezTo>
                    <a:pt x="2061" y="30290"/>
                    <a:pt x="3323" y="31651"/>
                    <a:pt x="6484" y="31872"/>
                  </a:cubicBezTo>
                  <a:cubicBezTo>
                    <a:pt x="6883" y="31900"/>
                    <a:pt x="7312" y="31916"/>
                    <a:pt x="7767" y="31916"/>
                  </a:cubicBezTo>
                  <a:cubicBezTo>
                    <a:pt x="12148" y="31916"/>
                    <a:pt x="18954" y="30451"/>
                    <a:pt x="24954" y="24468"/>
                  </a:cubicBezTo>
                  <a:cubicBezTo>
                    <a:pt x="31579" y="17843"/>
                    <a:pt x="32639" y="8819"/>
                    <a:pt x="31939" y="5657"/>
                  </a:cubicBezTo>
                  <a:cubicBezTo>
                    <a:pt x="31238" y="2495"/>
                    <a:pt x="30578" y="2135"/>
                    <a:pt x="30578" y="2135"/>
                  </a:cubicBezTo>
                  <a:cubicBezTo>
                    <a:pt x="30578" y="2135"/>
                    <a:pt x="30237" y="1775"/>
                    <a:pt x="29997" y="1554"/>
                  </a:cubicBezTo>
                  <a:cubicBezTo>
                    <a:pt x="29997" y="1554"/>
                    <a:pt x="29637" y="894"/>
                    <a:pt x="26475" y="193"/>
                  </a:cubicBezTo>
                  <a:cubicBezTo>
                    <a:pt x="25938" y="71"/>
                    <a:pt x="25231" y="0"/>
                    <a:pt x="24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rot="-1242649">
              <a:off x="1284510" y="1882334"/>
              <a:ext cx="1359896" cy="1351570"/>
            </a:xfrm>
            <a:custGeom>
              <a:avLst/>
              <a:gdLst/>
              <a:ahLst/>
              <a:cxnLst/>
              <a:rect l="l" t="t" r="r" b="b"/>
              <a:pathLst>
                <a:path w="17150" h="17045" extrusionOk="0">
                  <a:moveTo>
                    <a:pt x="12878" y="0"/>
                  </a:moveTo>
                  <a:cubicBezTo>
                    <a:pt x="12715" y="0"/>
                    <a:pt x="12555" y="112"/>
                    <a:pt x="12507" y="285"/>
                  </a:cubicBezTo>
                  <a:cubicBezTo>
                    <a:pt x="12467" y="426"/>
                    <a:pt x="12507" y="586"/>
                    <a:pt x="12608" y="685"/>
                  </a:cubicBezTo>
                  <a:cubicBezTo>
                    <a:pt x="12648" y="725"/>
                    <a:pt x="12707" y="765"/>
                    <a:pt x="12768" y="786"/>
                  </a:cubicBezTo>
                  <a:cubicBezTo>
                    <a:pt x="12768" y="786"/>
                    <a:pt x="13328" y="965"/>
                    <a:pt x="14049" y="1466"/>
                  </a:cubicBezTo>
                  <a:lnTo>
                    <a:pt x="12808" y="2707"/>
                  </a:lnTo>
                  <a:cubicBezTo>
                    <a:pt x="11947" y="2086"/>
                    <a:pt x="11247" y="1846"/>
                    <a:pt x="11186" y="1826"/>
                  </a:cubicBezTo>
                  <a:cubicBezTo>
                    <a:pt x="11151" y="1816"/>
                    <a:pt x="11115" y="1810"/>
                    <a:pt x="11079" y="1810"/>
                  </a:cubicBezTo>
                  <a:cubicBezTo>
                    <a:pt x="10913" y="1810"/>
                    <a:pt x="10753" y="1921"/>
                    <a:pt x="10687" y="2086"/>
                  </a:cubicBezTo>
                  <a:cubicBezTo>
                    <a:pt x="10647" y="2246"/>
                    <a:pt x="10687" y="2387"/>
                    <a:pt x="10786" y="2507"/>
                  </a:cubicBezTo>
                  <a:cubicBezTo>
                    <a:pt x="10826" y="2547"/>
                    <a:pt x="10887" y="2566"/>
                    <a:pt x="10946" y="2587"/>
                  </a:cubicBezTo>
                  <a:cubicBezTo>
                    <a:pt x="10967" y="2606"/>
                    <a:pt x="11507" y="2787"/>
                    <a:pt x="12227" y="3286"/>
                  </a:cubicBezTo>
                  <a:lnTo>
                    <a:pt x="11047" y="4468"/>
                  </a:lnTo>
                  <a:cubicBezTo>
                    <a:pt x="10186" y="3827"/>
                    <a:pt x="9506" y="3607"/>
                    <a:pt x="9446" y="3587"/>
                  </a:cubicBezTo>
                  <a:cubicBezTo>
                    <a:pt x="9404" y="3576"/>
                    <a:pt x="9361" y="3570"/>
                    <a:pt x="9320" y="3570"/>
                  </a:cubicBezTo>
                  <a:cubicBezTo>
                    <a:pt x="9147" y="3570"/>
                    <a:pt x="8994" y="3670"/>
                    <a:pt x="8945" y="3847"/>
                  </a:cubicBezTo>
                  <a:cubicBezTo>
                    <a:pt x="8886" y="3988"/>
                    <a:pt x="8945" y="4148"/>
                    <a:pt x="9046" y="4247"/>
                  </a:cubicBezTo>
                  <a:cubicBezTo>
                    <a:pt x="9086" y="4287"/>
                    <a:pt x="9145" y="4327"/>
                    <a:pt x="9206" y="4348"/>
                  </a:cubicBezTo>
                  <a:cubicBezTo>
                    <a:pt x="9206" y="4348"/>
                    <a:pt x="9766" y="4527"/>
                    <a:pt x="10466" y="5047"/>
                  </a:cubicBezTo>
                  <a:lnTo>
                    <a:pt x="8945" y="6568"/>
                  </a:lnTo>
                  <a:lnTo>
                    <a:pt x="7845" y="5468"/>
                  </a:lnTo>
                  <a:cubicBezTo>
                    <a:pt x="7765" y="5388"/>
                    <a:pt x="7665" y="5348"/>
                    <a:pt x="7565" y="5348"/>
                  </a:cubicBezTo>
                  <a:cubicBezTo>
                    <a:pt x="7465" y="5348"/>
                    <a:pt x="7365" y="5388"/>
                    <a:pt x="7285" y="5468"/>
                  </a:cubicBezTo>
                  <a:cubicBezTo>
                    <a:pt x="7125" y="5628"/>
                    <a:pt x="7125" y="5888"/>
                    <a:pt x="7285" y="6029"/>
                  </a:cubicBezTo>
                  <a:lnTo>
                    <a:pt x="8385" y="7129"/>
                  </a:lnTo>
                  <a:lnTo>
                    <a:pt x="7184" y="8329"/>
                  </a:lnTo>
                  <a:lnTo>
                    <a:pt x="6084" y="7229"/>
                  </a:lnTo>
                  <a:cubicBezTo>
                    <a:pt x="6004" y="7149"/>
                    <a:pt x="5904" y="7109"/>
                    <a:pt x="5804" y="7109"/>
                  </a:cubicBezTo>
                  <a:cubicBezTo>
                    <a:pt x="5704" y="7109"/>
                    <a:pt x="5604" y="7149"/>
                    <a:pt x="5524" y="7229"/>
                  </a:cubicBezTo>
                  <a:cubicBezTo>
                    <a:pt x="5364" y="7389"/>
                    <a:pt x="5364" y="7649"/>
                    <a:pt x="5524" y="7790"/>
                  </a:cubicBezTo>
                  <a:lnTo>
                    <a:pt x="6624" y="8890"/>
                  </a:lnTo>
                  <a:lnTo>
                    <a:pt x="5084" y="10431"/>
                  </a:lnTo>
                  <a:cubicBezTo>
                    <a:pt x="4583" y="9711"/>
                    <a:pt x="4403" y="9170"/>
                    <a:pt x="4403" y="9150"/>
                  </a:cubicBezTo>
                  <a:cubicBezTo>
                    <a:pt x="4339" y="8972"/>
                    <a:pt x="4182" y="8873"/>
                    <a:pt x="4018" y="8873"/>
                  </a:cubicBezTo>
                  <a:cubicBezTo>
                    <a:pt x="3980" y="8873"/>
                    <a:pt x="3941" y="8878"/>
                    <a:pt x="3902" y="8890"/>
                  </a:cubicBezTo>
                  <a:cubicBezTo>
                    <a:pt x="3683" y="8950"/>
                    <a:pt x="3563" y="9190"/>
                    <a:pt x="3643" y="9391"/>
                  </a:cubicBezTo>
                  <a:cubicBezTo>
                    <a:pt x="3643" y="9450"/>
                    <a:pt x="3883" y="10151"/>
                    <a:pt x="4523" y="10991"/>
                  </a:cubicBezTo>
                  <a:lnTo>
                    <a:pt x="3342" y="12171"/>
                  </a:lnTo>
                  <a:cubicBezTo>
                    <a:pt x="2843" y="11472"/>
                    <a:pt x="2642" y="10911"/>
                    <a:pt x="2642" y="10891"/>
                  </a:cubicBezTo>
                  <a:cubicBezTo>
                    <a:pt x="2592" y="10726"/>
                    <a:pt x="2435" y="10615"/>
                    <a:pt x="2258" y="10615"/>
                  </a:cubicBezTo>
                  <a:cubicBezTo>
                    <a:pt x="2219" y="10615"/>
                    <a:pt x="2180" y="10621"/>
                    <a:pt x="2141" y="10631"/>
                  </a:cubicBezTo>
                  <a:cubicBezTo>
                    <a:pt x="1941" y="10711"/>
                    <a:pt x="1821" y="10931"/>
                    <a:pt x="1882" y="11152"/>
                  </a:cubicBezTo>
                  <a:cubicBezTo>
                    <a:pt x="1901" y="11192"/>
                    <a:pt x="2122" y="11891"/>
                    <a:pt x="2762" y="12752"/>
                  </a:cubicBezTo>
                  <a:lnTo>
                    <a:pt x="1522" y="13993"/>
                  </a:lnTo>
                  <a:cubicBezTo>
                    <a:pt x="1021" y="13273"/>
                    <a:pt x="841" y="12732"/>
                    <a:pt x="821" y="12712"/>
                  </a:cubicBezTo>
                  <a:cubicBezTo>
                    <a:pt x="772" y="12547"/>
                    <a:pt x="612" y="12436"/>
                    <a:pt x="435" y="12436"/>
                  </a:cubicBezTo>
                  <a:cubicBezTo>
                    <a:pt x="397" y="12436"/>
                    <a:pt x="359" y="12441"/>
                    <a:pt x="321" y="12452"/>
                  </a:cubicBezTo>
                  <a:cubicBezTo>
                    <a:pt x="121" y="12532"/>
                    <a:pt x="1" y="12752"/>
                    <a:pt x="60" y="12953"/>
                  </a:cubicBezTo>
                  <a:cubicBezTo>
                    <a:pt x="100" y="13033"/>
                    <a:pt x="481" y="14213"/>
                    <a:pt x="1682" y="15434"/>
                  </a:cubicBezTo>
                  <a:cubicBezTo>
                    <a:pt x="2242" y="15994"/>
                    <a:pt x="2982" y="16555"/>
                    <a:pt x="3942" y="17014"/>
                  </a:cubicBezTo>
                  <a:cubicBezTo>
                    <a:pt x="3994" y="17035"/>
                    <a:pt x="4048" y="17045"/>
                    <a:pt x="4102" y="17045"/>
                  </a:cubicBezTo>
                  <a:cubicBezTo>
                    <a:pt x="4257" y="17045"/>
                    <a:pt x="4409" y="16962"/>
                    <a:pt x="4483" y="16814"/>
                  </a:cubicBezTo>
                  <a:cubicBezTo>
                    <a:pt x="4564" y="16614"/>
                    <a:pt x="4483" y="16374"/>
                    <a:pt x="4283" y="16274"/>
                  </a:cubicBezTo>
                  <a:cubicBezTo>
                    <a:pt x="3803" y="16054"/>
                    <a:pt x="3382" y="15794"/>
                    <a:pt x="3022" y="15514"/>
                  </a:cubicBezTo>
                  <a:lnTo>
                    <a:pt x="4263" y="14273"/>
                  </a:lnTo>
                  <a:cubicBezTo>
                    <a:pt x="4684" y="14594"/>
                    <a:pt x="5183" y="14914"/>
                    <a:pt x="5764" y="15194"/>
                  </a:cubicBezTo>
                  <a:cubicBezTo>
                    <a:pt x="5816" y="15215"/>
                    <a:pt x="5870" y="15225"/>
                    <a:pt x="5924" y="15225"/>
                  </a:cubicBezTo>
                  <a:cubicBezTo>
                    <a:pt x="6078" y="15225"/>
                    <a:pt x="6225" y="15142"/>
                    <a:pt x="6284" y="14994"/>
                  </a:cubicBezTo>
                  <a:cubicBezTo>
                    <a:pt x="6384" y="14794"/>
                    <a:pt x="6304" y="14554"/>
                    <a:pt x="6104" y="14473"/>
                  </a:cubicBezTo>
                  <a:cubicBezTo>
                    <a:pt x="5623" y="14233"/>
                    <a:pt x="5204" y="13972"/>
                    <a:pt x="4823" y="13692"/>
                  </a:cubicBezTo>
                  <a:lnTo>
                    <a:pt x="6004" y="12512"/>
                  </a:lnTo>
                  <a:cubicBezTo>
                    <a:pt x="6445" y="12852"/>
                    <a:pt x="6925" y="13172"/>
                    <a:pt x="7504" y="13433"/>
                  </a:cubicBezTo>
                  <a:cubicBezTo>
                    <a:pt x="7563" y="13462"/>
                    <a:pt x="7624" y="13475"/>
                    <a:pt x="7685" y="13475"/>
                  </a:cubicBezTo>
                  <a:cubicBezTo>
                    <a:pt x="7832" y="13475"/>
                    <a:pt x="7974" y="13394"/>
                    <a:pt x="8045" y="13252"/>
                  </a:cubicBezTo>
                  <a:cubicBezTo>
                    <a:pt x="8145" y="13052"/>
                    <a:pt x="8045" y="12812"/>
                    <a:pt x="7845" y="12712"/>
                  </a:cubicBezTo>
                  <a:cubicBezTo>
                    <a:pt x="7365" y="12492"/>
                    <a:pt x="6944" y="12232"/>
                    <a:pt x="6584" y="11952"/>
                  </a:cubicBezTo>
                  <a:lnTo>
                    <a:pt x="8126" y="10410"/>
                  </a:lnTo>
                  <a:lnTo>
                    <a:pt x="9225" y="11512"/>
                  </a:lnTo>
                  <a:cubicBezTo>
                    <a:pt x="9305" y="11581"/>
                    <a:pt x="9405" y="11616"/>
                    <a:pt x="9506" y="11616"/>
                  </a:cubicBezTo>
                  <a:cubicBezTo>
                    <a:pt x="9606" y="11616"/>
                    <a:pt x="9706" y="11581"/>
                    <a:pt x="9786" y="11512"/>
                  </a:cubicBezTo>
                  <a:cubicBezTo>
                    <a:pt x="9946" y="11352"/>
                    <a:pt x="9946" y="11091"/>
                    <a:pt x="9786" y="10931"/>
                  </a:cubicBezTo>
                  <a:lnTo>
                    <a:pt x="8686" y="9831"/>
                  </a:lnTo>
                  <a:lnTo>
                    <a:pt x="9887" y="8649"/>
                  </a:lnTo>
                  <a:lnTo>
                    <a:pt x="10986" y="9730"/>
                  </a:lnTo>
                  <a:cubicBezTo>
                    <a:pt x="11066" y="9810"/>
                    <a:pt x="11166" y="9850"/>
                    <a:pt x="11267" y="9850"/>
                  </a:cubicBezTo>
                  <a:cubicBezTo>
                    <a:pt x="11367" y="9850"/>
                    <a:pt x="11467" y="9810"/>
                    <a:pt x="11547" y="9730"/>
                  </a:cubicBezTo>
                  <a:cubicBezTo>
                    <a:pt x="11707" y="9591"/>
                    <a:pt x="11707" y="9330"/>
                    <a:pt x="11547" y="9170"/>
                  </a:cubicBezTo>
                  <a:lnTo>
                    <a:pt x="10447" y="8070"/>
                  </a:lnTo>
                  <a:lnTo>
                    <a:pt x="12008" y="6528"/>
                  </a:lnTo>
                  <a:cubicBezTo>
                    <a:pt x="12267" y="6888"/>
                    <a:pt x="12528" y="7309"/>
                    <a:pt x="12768" y="7809"/>
                  </a:cubicBezTo>
                  <a:cubicBezTo>
                    <a:pt x="12839" y="7951"/>
                    <a:pt x="12980" y="8032"/>
                    <a:pt x="13127" y="8032"/>
                  </a:cubicBezTo>
                  <a:cubicBezTo>
                    <a:pt x="13188" y="8032"/>
                    <a:pt x="13249" y="8019"/>
                    <a:pt x="13308" y="7990"/>
                  </a:cubicBezTo>
                  <a:cubicBezTo>
                    <a:pt x="13489" y="7889"/>
                    <a:pt x="13588" y="7649"/>
                    <a:pt x="13489" y="7470"/>
                  </a:cubicBezTo>
                  <a:cubicBezTo>
                    <a:pt x="13208" y="6888"/>
                    <a:pt x="12907" y="6389"/>
                    <a:pt x="12568" y="5968"/>
                  </a:cubicBezTo>
                  <a:lnTo>
                    <a:pt x="13748" y="4788"/>
                  </a:lnTo>
                  <a:cubicBezTo>
                    <a:pt x="14028" y="5148"/>
                    <a:pt x="14289" y="5568"/>
                    <a:pt x="14508" y="6048"/>
                  </a:cubicBezTo>
                  <a:cubicBezTo>
                    <a:pt x="14583" y="6196"/>
                    <a:pt x="14735" y="6279"/>
                    <a:pt x="14889" y="6279"/>
                  </a:cubicBezTo>
                  <a:cubicBezTo>
                    <a:pt x="14943" y="6279"/>
                    <a:pt x="14998" y="6269"/>
                    <a:pt x="15049" y="6248"/>
                  </a:cubicBezTo>
                  <a:cubicBezTo>
                    <a:pt x="15250" y="6149"/>
                    <a:pt x="15330" y="5909"/>
                    <a:pt x="15229" y="5709"/>
                  </a:cubicBezTo>
                  <a:cubicBezTo>
                    <a:pt x="14969" y="5127"/>
                    <a:pt x="14649" y="4628"/>
                    <a:pt x="14329" y="4207"/>
                  </a:cubicBezTo>
                  <a:lnTo>
                    <a:pt x="15570" y="2966"/>
                  </a:lnTo>
                  <a:cubicBezTo>
                    <a:pt x="15850" y="3326"/>
                    <a:pt x="16109" y="3747"/>
                    <a:pt x="16330" y="4228"/>
                  </a:cubicBezTo>
                  <a:cubicBezTo>
                    <a:pt x="16403" y="4374"/>
                    <a:pt x="16551" y="4467"/>
                    <a:pt x="16704" y="4467"/>
                  </a:cubicBezTo>
                  <a:cubicBezTo>
                    <a:pt x="16760" y="4467"/>
                    <a:pt x="16816" y="4454"/>
                    <a:pt x="16870" y="4428"/>
                  </a:cubicBezTo>
                  <a:cubicBezTo>
                    <a:pt x="17070" y="4327"/>
                    <a:pt x="17150" y="4087"/>
                    <a:pt x="17051" y="3887"/>
                  </a:cubicBezTo>
                  <a:cubicBezTo>
                    <a:pt x="15629" y="885"/>
                    <a:pt x="13108" y="45"/>
                    <a:pt x="13008" y="25"/>
                  </a:cubicBezTo>
                  <a:cubicBezTo>
                    <a:pt x="12966" y="8"/>
                    <a:pt x="12922" y="0"/>
                    <a:pt x="12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rot="-1242649">
              <a:off x="1811808" y="1070549"/>
              <a:ext cx="1128277" cy="1104489"/>
            </a:xfrm>
            <a:custGeom>
              <a:avLst/>
              <a:gdLst/>
              <a:ahLst/>
              <a:cxnLst/>
              <a:rect l="l" t="t" r="r" b="b"/>
              <a:pathLst>
                <a:path w="14229" h="13929" extrusionOk="0">
                  <a:moveTo>
                    <a:pt x="3982" y="0"/>
                  </a:moveTo>
                  <a:cubicBezTo>
                    <a:pt x="2602" y="101"/>
                    <a:pt x="1221" y="440"/>
                    <a:pt x="20" y="841"/>
                  </a:cubicBezTo>
                  <a:lnTo>
                    <a:pt x="1" y="902"/>
                  </a:lnTo>
                  <a:cubicBezTo>
                    <a:pt x="81" y="921"/>
                    <a:pt x="8065" y="4424"/>
                    <a:pt x="13348" y="13928"/>
                  </a:cubicBezTo>
                  <a:lnTo>
                    <a:pt x="13449" y="13869"/>
                  </a:lnTo>
                  <a:cubicBezTo>
                    <a:pt x="13849" y="12588"/>
                    <a:pt x="14089" y="11287"/>
                    <a:pt x="14228" y="10166"/>
                  </a:cubicBezTo>
                  <a:cubicBezTo>
                    <a:pt x="10746" y="4904"/>
                    <a:pt x="6664" y="1702"/>
                    <a:pt x="3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rot="-1242649">
              <a:off x="1019070" y="2883646"/>
              <a:ext cx="1083872" cy="1109167"/>
            </a:xfrm>
            <a:custGeom>
              <a:avLst/>
              <a:gdLst/>
              <a:ahLst/>
              <a:cxnLst/>
              <a:rect l="l" t="t" r="r" b="b"/>
              <a:pathLst>
                <a:path w="13669" h="13988" extrusionOk="0">
                  <a:moveTo>
                    <a:pt x="781" y="0"/>
                  </a:moveTo>
                  <a:cubicBezTo>
                    <a:pt x="341" y="1380"/>
                    <a:pt x="120" y="2821"/>
                    <a:pt x="0" y="4082"/>
                  </a:cubicBezTo>
                  <a:cubicBezTo>
                    <a:pt x="1062" y="5702"/>
                    <a:pt x="2622" y="7764"/>
                    <a:pt x="4704" y="9846"/>
                  </a:cubicBezTo>
                  <a:cubicBezTo>
                    <a:pt x="6124" y="11286"/>
                    <a:pt x="7805" y="12706"/>
                    <a:pt x="9746" y="13987"/>
                  </a:cubicBezTo>
                  <a:cubicBezTo>
                    <a:pt x="11107" y="13888"/>
                    <a:pt x="12447" y="13568"/>
                    <a:pt x="13669" y="13167"/>
                  </a:cubicBezTo>
                  <a:cubicBezTo>
                    <a:pt x="5523" y="8904"/>
                    <a:pt x="1441" y="1300"/>
                    <a:pt x="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894931" y="461413"/>
            <a:ext cx="4953508"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 WHEEL</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96" name="Google Shape;2296;p54"/>
          <p:cNvGrpSpPr/>
          <p:nvPr/>
        </p:nvGrpSpPr>
        <p:grpSpPr>
          <a:xfrm>
            <a:off x="7406614" y="3362645"/>
            <a:ext cx="1089764" cy="1136044"/>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F2DAD93-2BDF-5D9A-3DA5-A2E7AB0C9ECD}"/>
              </a:ext>
            </a:extLst>
          </p:cNvPr>
          <p:cNvPicPr>
            <a:picLocks noChangeAspect="1"/>
          </p:cNvPicPr>
          <p:nvPr/>
        </p:nvPicPr>
        <p:blipFill>
          <a:blip r:embed="rId3"/>
          <a:stretch>
            <a:fillRect/>
          </a:stretch>
        </p:blipFill>
        <p:spPr>
          <a:xfrm>
            <a:off x="1950710" y="1212833"/>
            <a:ext cx="5684217" cy="3035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960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63"/>
          <p:cNvPicPr preferRelativeResize="0"/>
          <p:nvPr/>
        </p:nvPicPr>
        <p:blipFill>
          <a:blip r:embed="rId3"/>
          <a:srcRect l="5756" r="5756"/>
          <a:stretch/>
        </p:blipFill>
        <p:spPr>
          <a:xfrm>
            <a:off x="1688668" y="815095"/>
            <a:ext cx="1618217" cy="3251086"/>
          </a:xfrm>
          <a:prstGeom prst="rect">
            <a:avLst/>
          </a:prstGeom>
          <a:noFill/>
          <a:ln>
            <a:noFill/>
          </a:ln>
        </p:spPr>
      </p:pic>
      <p:sp>
        <p:nvSpPr>
          <p:cNvPr id="2424" name="Google Shape;2424;p63"/>
          <p:cNvSpPr txBox="1">
            <a:spLocks noGrp="1"/>
          </p:cNvSpPr>
          <p:nvPr>
            <p:ph type="title"/>
          </p:nvPr>
        </p:nvSpPr>
        <p:spPr>
          <a:xfrm>
            <a:off x="3968105" y="798396"/>
            <a:ext cx="4682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Website </a:t>
            </a:r>
            <a:endParaRPr dirty="0"/>
          </a:p>
        </p:txBody>
      </p:sp>
      <p:sp>
        <p:nvSpPr>
          <p:cNvPr id="2425" name="Google Shape;2425;p63"/>
          <p:cNvSpPr txBox="1">
            <a:spLocks noGrp="1"/>
          </p:cNvSpPr>
          <p:nvPr>
            <p:ph type="subTitle" idx="1"/>
          </p:nvPr>
        </p:nvSpPr>
        <p:spPr>
          <a:xfrm>
            <a:off x="4560497" y="1586380"/>
            <a:ext cx="3335358" cy="14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 check out Who You Should Draft @ https://fantasy-football-ai-assistant.herokuapp.com/</a:t>
            </a:r>
            <a:endParaRPr dirty="0"/>
          </a:p>
        </p:txBody>
      </p:sp>
      <p:grpSp>
        <p:nvGrpSpPr>
          <p:cNvPr id="2426" name="Google Shape;2426;p63"/>
          <p:cNvGrpSpPr/>
          <p:nvPr/>
        </p:nvGrpSpPr>
        <p:grpSpPr>
          <a:xfrm>
            <a:off x="1565217" y="710061"/>
            <a:ext cx="1841995" cy="3433067"/>
            <a:chOff x="1582599" y="672300"/>
            <a:chExt cx="2038282" cy="3798902"/>
          </a:xfrm>
        </p:grpSpPr>
        <p:sp>
          <p:nvSpPr>
            <p:cNvPr id="2427" name="Google Shape;2427;p63"/>
            <p:cNvSpPr/>
            <p:nvPr/>
          </p:nvSpPr>
          <p:spPr>
            <a:xfrm>
              <a:off x="1582599" y="672300"/>
              <a:ext cx="2038282" cy="3798902"/>
            </a:xfrm>
            <a:custGeom>
              <a:avLst/>
              <a:gdLst/>
              <a:ahLst/>
              <a:cxnLst/>
              <a:rect l="l" t="t" r="r" b="b"/>
              <a:pathLst>
                <a:path w="105039" h="209479" extrusionOk="0">
                  <a:moveTo>
                    <a:pt x="58879" y="6410"/>
                  </a:moveTo>
                  <a:cubicBezTo>
                    <a:pt x="59358" y="6410"/>
                    <a:pt x="59737" y="6708"/>
                    <a:pt x="59737" y="7148"/>
                  </a:cubicBezTo>
                  <a:cubicBezTo>
                    <a:pt x="59737" y="7568"/>
                    <a:pt x="59358" y="7866"/>
                    <a:pt x="58879" y="7866"/>
                  </a:cubicBezTo>
                  <a:lnTo>
                    <a:pt x="47499" y="7866"/>
                  </a:lnTo>
                  <a:cubicBezTo>
                    <a:pt x="46999" y="7866"/>
                    <a:pt x="46620" y="7568"/>
                    <a:pt x="46620" y="7148"/>
                  </a:cubicBezTo>
                  <a:cubicBezTo>
                    <a:pt x="46620" y="6708"/>
                    <a:pt x="46999" y="6410"/>
                    <a:pt x="47499" y="6410"/>
                  </a:cubicBezTo>
                  <a:close/>
                  <a:moveTo>
                    <a:pt x="63570" y="5391"/>
                  </a:moveTo>
                  <a:cubicBezTo>
                    <a:pt x="64289" y="5391"/>
                    <a:pt x="64848" y="5970"/>
                    <a:pt x="64848" y="6668"/>
                  </a:cubicBezTo>
                  <a:cubicBezTo>
                    <a:pt x="64848" y="7368"/>
                    <a:pt x="64289" y="7946"/>
                    <a:pt x="63570" y="7946"/>
                  </a:cubicBezTo>
                  <a:cubicBezTo>
                    <a:pt x="62872" y="7946"/>
                    <a:pt x="62292" y="7368"/>
                    <a:pt x="62292" y="6668"/>
                  </a:cubicBezTo>
                  <a:cubicBezTo>
                    <a:pt x="62292" y="5970"/>
                    <a:pt x="62872" y="5391"/>
                    <a:pt x="63570" y="5391"/>
                  </a:cubicBezTo>
                  <a:close/>
                  <a:moveTo>
                    <a:pt x="25997" y="5545"/>
                  </a:moveTo>
                  <a:cubicBezTo>
                    <a:pt x="27193" y="5545"/>
                    <a:pt x="27669" y="5698"/>
                    <a:pt x="27752" y="7587"/>
                  </a:cubicBezTo>
                  <a:cubicBezTo>
                    <a:pt x="27813" y="8766"/>
                    <a:pt x="28231" y="9663"/>
                    <a:pt x="28931" y="10422"/>
                  </a:cubicBezTo>
                  <a:cubicBezTo>
                    <a:pt x="29610" y="11162"/>
                    <a:pt x="30568" y="11760"/>
                    <a:pt x="31646" y="12099"/>
                  </a:cubicBezTo>
                  <a:cubicBezTo>
                    <a:pt x="32384" y="12339"/>
                    <a:pt x="33203" y="12538"/>
                    <a:pt x="33981" y="12538"/>
                  </a:cubicBezTo>
                  <a:lnTo>
                    <a:pt x="72375" y="12538"/>
                  </a:lnTo>
                  <a:cubicBezTo>
                    <a:pt x="73153" y="12538"/>
                    <a:pt x="73973" y="12280"/>
                    <a:pt x="74711" y="12059"/>
                  </a:cubicBezTo>
                  <a:cubicBezTo>
                    <a:pt x="75809" y="11721"/>
                    <a:pt x="76747" y="11141"/>
                    <a:pt x="77426" y="10422"/>
                  </a:cubicBezTo>
                  <a:cubicBezTo>
                    <a:pt x="78125" y="9684"/>
                    <a:pt x="78544" y="8825"/>
                    <a:pt x="78605" y="7648"/>
                  </a:cubicBezTo>
                  <a:cubicBezTo>
                    <a:pt x="78691" y="5671"/>
                    <a:pt x="79208" y="5548"/>
                    <a:pt x="80529" y="5548"/>
                  </a:cubicBezTo>
                  <a:cubicBezTo>
                    <a:pt x="80716" y="5548"/>
                    <a:pt x="80919" y="5550"/>
                    <a:pt x="81139" y="5550"/>
                  </a:cubicBezTo>
                  <a:lnTo>
                    <a:pt x="89466" y="5550"/>
                  </a:lnTo>
                  <a:cubicBezTo>
                    <a:pt x="94556" y="5550"/>
                    <a:pt x="98330" y="9264"/>
                    <a:pt x="98330" y="14356"/>
                  </a:cubicBezTo>
                  <a:lnTo>
                    <a:pt x="98330" y="193287"/>
                  </a:lnTo>
                  <a:cubicBezTo>
                    <a:pt x="98330" y="198377"/>
                    <a:pt x="94556" y="202770"/>
                    <a:pt x="89466" y="202770"/>
                  </a:cubicBezTo>
                  <a:lnTo>
                    <a:pt x="16811" y="202770"/>
                  </a:lnTo>
                  <a:cubicBezTo>
                    <a:pt x="11720" y="202770"/>
                    <a:pt x="7288" y="198377"/>
                    <a:pt x="7288" y="193287"/>
                  </a:cubicBezTo>
                  <a:lnTo>
                    <a:pt x="7288" y="14356"/>
                  </a:lnTo>
                  <a:cubicBezTo>
                    <a:pt x="7288" y="9264"/>
                    <a:pt x="11720" y="5550"/>
                    <a:pt x="16811" y="5550"/>
                  </a:cubicBezTo>
                  <a:lnTo>
                    <a:pt x="25217" y="5550"/>
                  </a:lnTo>
                  <a:cubicBezTo>
                    <a:pt x="25506" y="5550"/>
                    <a:pt x="25765" y="5545"/>
                    <a:pt x="25997" y="5545"/>
                  </a:cubicBezTo>
                  <a:close/>
                  <a:moveTo>
                    <a:pt x="16352" y="0"/>
                  </a:moveTo>
                  <a:cubicBezTo>
                    <a:pt x="7847" y="0"/>
                    <a:pt x="878" y="6969"/>
                    <a:pt x="878" y="15474"/>
                  </a:cubicBezTo>
                  <a:lnTo>
                    <a:pt x="878" y="27433"/>
                  </a:lnTo>
                  <a:cubicBezTo>
                    <a:pt x="399" y="27433"/>
                    <a:pt x="0" y="27813"/>
                    <a:pt x="0" y="28292"/>
                  </a:cubicBezTo>
                  <a:lnTo>
                    <a:pt x="0" y="34421"/>
                  </a:lnTo>
                  <a:cubicBezTo>
                    <a:pt x="0" y="34920"/>
                    <a:pt x="399" y="35299"/>
                    <a:pt x="878" y="35299"/>
                  </a:cubicBezTo>
                  <a:lnTo>
                    <a:pt x="878" y="42587"/>
                  </a:lnTo>
                  <a:cubicBezTo>
                    <a:pt x="399" y="42587"/>
                    <a:pt x="0" y="42987"/>
                    <a:pt x="0" y="43466"/>
                  </a:cubicBezTo>
                  <a:lnTo>
                    <a:pt x="0" y="56603"/>
                  </a:lnTo>
                  <a:cubicBezTo>
                    <a:pt x="0" y="57082"/>
                    <a:pt x="399" y="57482"/>
                    <a:pt x="878" y="57482"/>
                  </a:cubicBezTo>
                  <a:lnTo>
                    <a:pt x="878" y="61853"/>
                  </a:lnTo>
                  <a:cubicBezTo>
                    <a:pt x="399" y="61853"/>
                    <a:pt x="0" y="62252"/>
                    <a:pt x="0" y="62732"/>
                  </a:cubicBezTo>
                  <a:lnTo>
                    <a:pt x="0" y="75850"/>
                  </a:lnTo>
                  <a:cubicBezTo>
                    <a:pt x="0" y="76348"/>
                    <a:pt x="399" y="76728"/>
                    <a:pt x="878" y="76728"/>
                  </a:cubicBezTo>
                  <a:lnTo>
                    <a:pt x="878" y="193966"/>
                  </a:lnTo>
                  <a:cubicBezTo>
                    <a:pt x="878" y="202490"/>
                    <a:pt x="7866" y="209478"/>
                    <a:pt x="16392" y="209478"/>
                  </a:cubicBezTo>
                  <a:lnTo>
                    <a:pt x="88926" y="209478"/>
                  </a:lnTo>
                  <a:cubicBezTo>
                    <a:pt x="97152" y="209478"/>
                    <a:pt x="103860" y="202770"/>
                    <a:pt x="103860" y="194544"/>
                  </a:cubicBezTo>
                  <a:lnTo>
                    <a:pt x="103860" y="71777"/>
                  </a:lnTo>
                  <a:lnTo>
                    <a:pt x="104160" y="71777"/>
                  </a:lnTo>
                  <a:cubicBezTo>
                    <a:pt x="104640" y="71777"/>
                    <a:pt x="105039" y="71377"/>
                    <a:pt x="105039" y="70898"/>
                  </a:cubicBezTo>
                  <a:lnTo>
                    <a:pt x="105039" y="48436"/>
                  </a:lnTo>
                  <a:cubicBezTo>
                    <a:pt x="105039" y="47957"/>
                    <a:pt x="104640" y="47558"/>
                    <a:pt x="104160" y="47558"/>
                  </a:cubicBezTo>
                  <a:lnTo>
                    <a:pt x="103860" y="47558"/>
                  </a:lnTo>
                  <a:lnTo>
                    <a:pt x="103860" y="14934"/>
                  </a:lnTo>
                  <a:cubicBezTo>
                    <a:pt x="103860" y="6689"/>
                    <a:pt x="97172" y="0"/>
                    <a:pt x="88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487268" y="788527"/>
              <a:ext cx="254535" cy="26441"/>
            </a:xfrm>
            <a:custGeom>
              <a:avLst/>
              <a:gdLst/>
              <a:ahLst/>
              <a:cxnLst/>
              <a:rect l="l" t="t" r="r" b="b"/>
              <a:pathLst>
                <a:path w="13117" h="1458" extrusionOk="0">
                  <a:moveTo>
                    <a:pt x="879" y="1"/>
                  </a:moveTo>
                  <a:cubicBezTo>
                    <a:pt x="379" y="1"/>
                    <a:pt x="0" y="299"/>
                    <a:pt x="0" y="739"/>
                  </a:cubicBezTo>
                  <a:cubicBezTo>
                    <a:pt x="0" y="1159"/>
                    <a:pt x="379" y="1457"/>
                    <a:pt x="879" y="1457"/>
                  </a:cubicBezTo>
                  <a:lnTo>
                    <a:pt x="12259" y="1457"/>
                  </a:lnTo>
                  <a:cubicBezTo>
                    <a:pt x="12738" y="1457"/>
                    <a:pt x="13117" y="1159"/>
                    <a:pt x="13117" y="739"/>
                  </a:cubicBezTo>
                  <a:cubicBezTo>
                    <a:pt x="13117" y="299"/>
                    <a:pt x="12738" y="1"/>
                    <a:pt x="1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2791386" y="770048"/>
              <a:ext cx="49599" cy="46371"/>
            </a:xfrm>
            <a:custGeom>
              <a:avLst/>
              <a:gdLst/>
              <a:ahLst/>
              <a:cxnLst/>
              <a:rect l="l" t="t" r="r" b="b"/>
              <a:pathLst>
                <a:path w="2556" h="2557" extrusionOk="0">
                  <a:moveTo>
                    <a:pt x="1278" y="1"/>
                  </a:moveTo>
                  <a:cubicBezTo>
                    <a:pt x="580" y="1"/>
                    <a:pt x="0" y="580"/>
                    <a:pt x="0" y="1278"/>
                  </a:cubicBezTo>
                  <a:cubicBezTo>
                    <a:pt x="0" y="1978"/>
                    <a:pt x="580" y="2556"/>
                    <a:pt x="1278" y="2556"/>
                  </a:cubicBezTo>
                  <a:cubicBezTo>
                    <a:pt x="1997" y="2556"/>
                    <a:pt x="2556" y="1978"/>
                    <a:pt x="2556" y="1278"/>
                  </a:cubicBezTo>
                  <a:cubicBezTo>
                    <a:pt x="2556" y="580"/>
                    <a:pt x="199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501;p65">
            <a:extLst>
              <a:ext uri="{FF2B5EF4-FFF2-40B4-BE49-F238E27FC236}">
                <a16:creationId xmlns:a16="http://schemas.microsoft.com/office/drawing/2014/main" id="{866AD053-84DC-86D6-2B1E-9D63BB50DFB2}"/>
              </a:ext>
            </a:extLst>
          </p:cNvPr>
          <p:cNvGrpSpPr/>
          <p:nvPr/>
        </p:nvGrpSpPr>
        <p:grpSpPr>
          <a:xfrm>
            <a:off x="4396822" y="2234947"/>
            <a:ext cx="1022425" cy="191732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153320" y="2203671"/>
            <a:ext cx="1022425" cy="1917300"/>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76;p65">
            <a:extLst>
              <a:ext uri="{FF2B5EF4-FFF2-40B4-BE49-F238E27FC236}">
                <a16:creationId xmlns:a16="http://schemas.microsoft.com/office/drawing/2014/main" id="{85FBB622-4CB6-1B7A-FC3F-62F5AB33BFC3}"/>
              </a:ext>
            </a:extLst>
          </p:cNvPr>
          <p:cNvGrpSpPr/>
          <p:nvPr/>
        </p:nvGrpSpPr>
        <p:grpSpPr>
          <a:xfrm>
            <a:off x="5870570" y="2966218"/>
            <a:ext cx="917176" cy="519506"/>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PREDICTIVES RESOURCES</a:t>
            </a:r>
            <a:endParaRPr dirty="0"/>
          </a:p>
        </p:txBody>
      </p:sp>
      <p:sp>
        <p:nvSpPr>
          <p:cNvPr id="2475" name="Google Shape;2475;p65"/>
          <p:cNvSpPr txBox="1">
            <a:spLocks noGrp="1"/>
          </p:cNvSpPr>
          <p:nvPr>
            <p:ph type="subTitle" idx="1"/>
          </p:nvPr>
        </p:nvSpPr>
        <p:spPr>
          <a:xfrm>
            <a:off x="801138" y="965563"/>
            <a:ext cx="4294800" cy="3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500" dirty="0">
              <a:latin typeface="Squada One"/>
              <a:ea typeface="Squada One"/>
              <a:cs typeface="Squada One"/>
              <a:sym typeface="Squada One"/>
            </a:endParaRPr>
          </a:p>
          <a:p>
            <a:pPr marL="0" lvl="0" indent="0" algn="l" rtl="0">
              <a:spcBef>
                <a:spcPts val="0"/>
              </a:spcBef>
              <a:spcAft>
                <a:spcPts val="0"/>
              </a:spcAft>
              <a:buNone/>
            </a:pPr>
            <a:r>
              <a:rPr lang="en" sz="2500" dirty="0">
                <a:latin typeface="Squada One"/>
                <a:ea typeface="Squada One"/>
                <a:cs typeface="Squada One"/>
                <a:sym typeface="Squada One"/>
              </a:rPr>
              <a:t>NFL DATA &amp; APIs </a:t>
            </a:r>
            <a:endParaRPr sz="2500" dirty="0">
              <a:latin typeface="Squada One"/>
              <a:ea typeface="Squada One"/>
              <a:cs typeface="Squada One"/>
              <a:sym typeface="Squada One"/>
            </a:endParaRPr>
          </a:p>
          <a:p>
            <a:pPr marL="457200" marR="50800" lvl="0" indent="-317500" algn="l" rtl="0">
              <a:spcBef>
                <a:spcPts val="0"/>
              </a:spcBef>
              <a:spcAft>
                <a:spcPts val="0"/>
              </a:spcAft>
              <a:buSzPts val="1400"/>
              <a:buChar char="●"/>
            </a:pPr>
            <a:r>
              <a:rPr lang="en-US" dirty="0">
                <a:solidFill>
                  <a:schemeClr val="hlink"/>
                </a:solidFill>
                <a:uFill>
                  <a:noFill/>
                </a:uFill>
              </a:rPr>
              <a:t>Pro-Football Reference </a:t>
            </a:r>
            <a:endParaRPr lang="en-US" dirty="0"/>
          </a:p>
          <a:p>
            <a:pPr marL="457200" marR="50800" lvl="0" indent="-317500" algn="l" rtl="0">
              <a:spcBef>
                <a:spcPts val="0"/>
              </a:spcBef>
              <a:spcAft>
                <a:spcPts val="0"/>
              </a:spcAft>
              <a:buSzPts val="1400"/>
              <a:buChar char="●"/>
            </a:pPr>
            <a:r>
              <a:rPr lang="en" dirty="0">
                <a:solidFill>
                  <a:schemeClr val="hlink"/>
                </a:solidFill>
                <a:uFill>
                  <a:noFill/>
                </a:uFill>
              </a:rPr>
              <a:t>FantasyPros ADP</a:t>
            </a:r>
            <a:endParaRPr dirty="0"/>
          </a:p>
          <a:p>
            <a:pPr marL="457200" marR="50800" lvl="0" indent="-317500" algn="l" rtl="0">
              <a:spcBef>
                <a:spcPts val="0"/>
              </a:spcBef>
              <a:spcAft>
                <a:spcPts val="0"/>
              </a:spcAft>
              <a:buSzPts val="1400"/>
              <a:buChar char="●"/>
            </a:pPr>
            <a:r>
              <a:rPr lang="en" dirty="0">
                <a:solidFill>
                  <a:schemeClr val="hlink"/>
                </a:solidFill>
                <a:uFill>
                  <a:noFill/>
                </a:uFill>
              </a:rPr>
              <a:t>FantasyPros Rookies </a:t>
            </a:r>
          </a:p>
          <a:p>
            <a:pPr marL="139700" marR="50800" lvl="0" indent="0" algn="l" rtl="0">
              <a:spcBef>
                <a:spcPts val="0"/>
              </a:spcBef>
              <a:spcAft>
                <a:spcPts val="0"/>
              </a:spcAft>
              <a:buSzPts val="1400"/>
              <a:buNone/>
            </a:pPr>
            <a:endParaRPr lang="en-US" dirty="0"/>
          </a:p>
          <a:p>
            <a:pPr marL="0" marR="50800" lvl="0" indent="0" algn="l" rtl="0">
              <a:spcBef>
                <a:spcPts val="0"/>
              </a:spcBef>
              <a:spcAft>
                <a:spcPts val="0"/>
              </a:spcAft>
              <a:buNone/>
            </a:pPr>
            <a:r>
              <a:rPr lang="en-US" sz="2500" dirty="0">
                <a:latin typeface="Squada One"/>
                <a:ea typeface="Squada One"/>
                <a:cs typeface="Squada One"/>
                <a:sym typeface="Squada One"/>
              </a:rPr>
              <a:t>Machine Learning</a:t>
            </a:r>
          </a:p>
          <a:p>
            <a:pPr marL="457200" marR="50800" lvl="0" indent="-317500" algn="l" rtl="0">
              <a:spcBef>
                <a:spcPts val="0"/>
              </a:spcBef>
              <a:spcAft>
                <a:spcPts val="0"/>
              </a:spcAft>
              <a:buSzPts val="1400"/>
              <a:buChar char="●"/>
            </a:pPr>
            <a:r>
              <a:rPr lang="en-US" dirty="0" err="1"/>
              <a:t>Sklearn</a:t>
            </a:r>
            <a:endParaRPr lang="en-US" dirty="0"/>
          </a:p>
          <a:p>
            <a:pPr marL="457200" marR="50800" lvl="0" indent="-317500" algn="l" rtl="0">
              <a:spcBef>
                <a:spcPts val="0"/>
              </a:spcBef>
              <a:spcAft>
                <a:spcPts val="0"/>
              </a:spcAft>
              <a:buSzPts val="1400"/>
              <a:buChar char="●"/>
            </a:pPr>
            <a:r>
              <a:rPr lang="en-US" dirty="0"/>
              <a:t>TensorFlow </a:t>
            </a:r>
          </a:p>
          <a:p>
            <a:pPr marL="457200" marR="50800" lvl="0" indent="-317500" algn="l" rtl="0">
              <a:spcBef>
                <a:spcPts val="0"/>
              </a:spcBef>
              <a:spcAft>
                <a:spcPts val="0"/>
              </a:spcAft>
              <a:buSzPts val="1400"/>
              <a:buChar char="●"/>
            </a:pPr>
            <a:r>
              <a:rPr lang="en-US" dirty="0" err="1"/>
              <a:t>Keras</a:t>
            </a:r>
            <a:endParaRPr dirty="0"/>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lvl="0" indent="0" algn="l" rtl="0">
              <a:spcBef>
                <a:spcPts val="0"/>
              </a:spcBef>
              <a:spcAft>
                <a:spcPts val="0"/>
              </a:spcAft>
              <a:buClr>
                <a:schemeClr val="accent1"/>
              </a:buClr>
              <a:buSzPts val="1100"/>
              <a:buFont typeface="Arial"/>
              <a:buNone/>
            </a:pPr>
            <a:endParaRPr dirty="0"/>
          </a:p>
        </p:txBody>
      </p:sp>
      <p:grpSp>
        <p:nvGrpSpPr>
          <p:cNvPr id="2476" name="Google Shape;2476;p65"/>
          <p:cNvGrpSpPr/>
          <p:nvPr/>
        </p:nvGrpSpPr>
        <p:grpSpPr>
          <a:xfrm>
            <a:off x="5884515" y="1347419"/>
            <a:ext cx="917176" cy="519506"/>
            <a:chOff x="6185400" y="1386100"/>
            <a:chExt cx="1067850" cy="604850"/>
          </a:xfrm>
        </p:grpSpPr>
        <p:sp>
          <p:nvSpPr>
            <p:cNvPr id="2477" name="Google Shape;2477;p65"/>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5"/>
          <p:cNvGrpSpPr/>
          <p:nvPr/>
        </p:nvGrpSpPr>
        <p:grpSpPr>
          <a:xfrm>
            <a:off x="5869849" y="2102263"/>
            <a:ext cx="946508" cy="466061"/>
            <a:chOff x="6168325" y="2264950"/>
            <a:chExt cx="1102000" cy="542625"/>
          </a:xfrm>
        </p:grpSpPr>
        <p:sp>
          <p:nvSpPr>
            <p:cNvPr id="2488" name="Google Shape;2488;p65"/>
            <p:cNvSpPr/>
            <p:nvPr/>
          </p:nvSpPr>
          <p:spPr>
            <a:xfrm>
              <a:off x="6168325" y="2264950"/>
              <a:ext cx="1102000" cy="542625"/>
            </a:xfrm>
            <a:custGeom>
              <a:avLst/>
              <a:gdLst/>
              <a:ahLst/>
              <a:cxnLst/>
              <a:rect l="l" t="t" r="r" b="b"/>
              <a:pathLst>
                <a:path w="44080" h="21705" extrusionOk="0">
                  <a:moveTo>
                    <a:pt x="28833" y="4643"/>
                  </a:moveTo>
                  <a:cubicBezTo>
                    <a:pt x="32263" y="4643"/>
                    <a:pt x="35067" y="7444"/>
                    <a:pt x="35067" y="10876"/>
                  </a:cubicBezTo>
                  <a:cubicBezTo>
                    <a:pt x="35067" y="14329"/>
                    <a:pt x="32263" y="17130"/>
                    <a:pt x="28833" y="17130"/>
                  </a:cubicBezTo>
                  <a:cubicBezTo>
                    <a:pt x="25381" y="17130"/>
                    <a:pt x="22577" y="14329"/>
                    <a:pt x="22577" y="10876"/>
                  </a:cubicBezTo>
                  <a:cubicBezTo>
                    <a:pt x="22577" y="7444"/>
                    <a:pt x="25381" y="4643"/>
                    <a:pt x="28833" y="4643"/>
                  </a:cubicBezTo>
                  <a:close/>
                  <a:moveTo>
                    <a:pt x="1860" y="1"/>
                  </a:moveTo>
                  <a:lnTo>
                    <a:pt x="1860" y="652"/>
                  </a:lnTo>
                  <a:lnTo>
                    <a:pt x="0" y="652"/>
                  </a:lnTo>
                  <a:lnTo>
                    <a:pt x="0" y="7669"/>
                  </a:lnTo>
                  <a:cubicBezTo>
                    <a:pt x="0" y="7669"/>
                    <a:pt x="718" y="7758"/>
                    <a:pt x="1860" y="7938"/>
                  </a:cubicBezTo>
                  <a:lnTo>
                    <a:pt x="1860" y="8634"/>
                  </a:lnTo>
                  <a:lnTo>
                    <a:pt x="4102" y="8634"/>
                  </a:lnTo>
                  <a:lnTo>
                    <a:pt x="4102" y="8230"/>
                  </a:lnTo>
                  <a:cubicBezTo>
                    <a:pt x="8990" y="8903"/>
                    <a:pt x="16479" y="9934"/>
                    <a:pt x="16479" y="9934"/>
                  </a:cubicBezTo>
                  <a:cubicBezTo>
                    <a:pt x="16995" y="10024"/>
                    <a:pt x="17982" y="13319"/>
                    <a:pt x="18206" y="13857"/>
                  </a:cubicBezTo>
                  <a:cubicBezTo>
                    <a:pt x="20156" y="18296"/>
                    <a:pt x="23677" y="21704"/>
                    <a:pt x="28765" y="21704"/>
                  </a:cubicBezTo>
                  <a:lnTo>
                    <a:pt x="28833" y="21704"/>
                  </a:lnTo>
                  <a:cubicBezTo>
                    <a:pt x="34439" y="21659"/>
                    <a:pt x="39034" y="17378"/>
                    <a:pt x="39551" y="11884"/>
                  </a:cubicBezTo>
                  <a:lnTo>
                    <a:pt x="43070" y="11884"/>
                  </a:lnTo>
                  <a:cubicBezTo>
                    <a:pt x="43631" y="11884"/>
                    <a:pt x="44080" y="11435"/>
                    <a:pt x="44080" y="10876"/>
                  </a:cubicBezTo>
                  <a:cubicBezTo>
                    <a:pt x="44080" y="10338"/>
                    <a:pt x="43631" y="9889"/>
                    <a:pt x="43070" y="9889"/>
                  </a:cubicBezTo>
                  <a:lnTo>
                    <a:pt x="39551" y="9889"/>
                  </a:lnTo>
                  <a:cubicBezTo>
                    <a:pt x="39034" y="4395"/>
                    <a:pt x="34439" y="90"/>
                    <a:pt x="28833" y="69"/>
                  </a:cubicBezTo>
                  <a:lnTo>
                    <a:pt x="28765" y="69"/>
                  </a:lnTo>
                  <a:lnTo>
                    <a:pt x="4102" y="652"/>
                  </a:lnTo>
                  <a:lnTo>
                    <a:pt x="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6732750" y="2381000"/>
              <a:ext cx="312250" cy="312225"/>
            </a:xfrm>
            <a:custGeom>
              <a:avLst/>
              <a:gdLst/>
              <a:ahLst/>
              <a:cxnLst/>
              <a:rect l="l" t="t" r="r" b="b"/>
              <a:pathLst>
                <a:path w="12490" h="12489" extrusionOk="0">
                  <a:moveTo>
                    <a:pt x="6256" y="1"/>
                  </a:moveTo>
                  <a:cubicBezTo>
                    <a:pt x="2804" y="1"/>
                    <a:pt x="0" y="2802"/>
                    <a:pt x="0" y="6234"/>
                  </a:cubicBezTo>
                  <a:cubicBezTo>
                    <a:pt x="0" y="9687"/>
                    <a:pt x="2804" y="12488"/>
                    <a:pt x="6256" y="12488"/>
                  </a:cubicBezTo>
                  <a:cubicBezTo>
                    <a:pt x="9686" y="12488"/>
                    <a:pt x="12490" y="9687"/>
                    <a:pt x="12490" y="6234"/>
                  </a:cubicBezTo>
                  <a:cubicBezTo>
                    <a:pt x="12490" y="2802"/>
                    <a:pt x="9686" y="1"/>
                    <a:pt x="6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6570200" y="2512175"/>
              <a:ext cx="22425" cy="17375"/>
            </a:xfrm>
            <a:custGeom>
              <a:avLst/>
              <a:gdLst/>
              <a:ahLst/>
              <a:cxnLst/>
              <a:rect l="l" t="t" r="r" b="b"/>
              <a:pathLst>
                <a:path w="897" h="695" extrusionOk="0">
                  <a:moveTo>
                    <a:pt x="0" y="0"/>
                  </a:moveTo>
                  <a:lnTo>
                    <a:pt x="897" y="694"/>
                  </a:lnTo>
                  <a:cubicBezTo>
                    <a:pt x="718" y="336"/>
                    <a:pt x="562" y="90"/>
                    <a:pt x="427" y="67"/>
                  </a:cubicBezTo>
                  <a:lnTo>
                    <a:pt x="404" y="45"/>
                  </a:lnTo>
                  <a:cubicBezTo>
                    <a:pt x="404" y="45"/>
                    <a:pt x="337" y="45"/>
                    <a:pt x="203" y="22"/>
                  </a:cubicBezTo>
                  <a:cubicBezTo>
                    <a:pt x="158" y="22"/>
                    <a:pt x="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6570200" y="2512175"/>
              <a:ext cx="5075" cy="550"/>
            </a:xfrm>
            <a:custGeom>
              <a:avLst/>
              <a:gdLst/>
              <a:ahLst/>
              <a:cxnLst/>
              <a:rect l="l" t="t" r="r" b="b"/>
              <a:pathLst>
                <a:path w="203" h="22" extrusionOk="0">
                  <a:moveTo>
                    <a:pt x="0" y="0"/>
                  </a:moveTo>
                  <a:lnTo>
                    <a:pt x="0" y="0"/>
                  </a:lnTo>
                  <a:cubicBezTo>
                    <a:pt x="90" y="0"/>
                    <a:pt x="135" y="22"/>
                    <a:pt x="203" y="22"/>
                  </a:cubicBezTo>
                  <a:cubicBezTo>
                    <a:pt x="158" y="22"/>
                    <a:pt x="90" y="0"/>
                    <a:pt x="0" y="0"/>
                  </a:cubicBezTo>
                  <a:close/>
                </a:path>
              </a:pathLst>
            </a:custGeom>
            <a:solidFill>
              <a:srgbClr val="FB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65"/>
          <p:cNvGrpSpPr/>
          <p:nvPr/>
        </p:nvGrpSpPr>
        <p:grpSpPr>
          <a:xfrm>
            <a:off x="7252978" y="1347420"/>
            <a:ext cx="1008142" cy="1220838"/>
            <a:chOff x="4927150" y="2635175"/>
            <a:chExt cx="1017400" cy="1232050"/>
          </a:xfrm>
        </p:grpSpPr>
        <p:sp>
          <p:nvSpPr>
            <p:cNvPr id="2493" name="Google Shape;2493;p65"/>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5"/>
          <p:cNvGrpSpPr/>
          <p:nvPr/>
        </p:nvGrpSpPr>
        <p:grpSpPr>
          <a:xfrm>
            <a:off x="5373700" y="2543987"/>
            <a:ext cx="1022425" cy="1917325"/>
            <a:chOff x="7269875" y="2686875"/>
            <a:chExt cx="1022425" cy="1917325"/>
          </a:xfrm>
        </p:grpSpPr>
        <p:sp>
          <p:nvSpPr>
            <p:cNvPr id="2502" name="Google Shape;2502;p65"/>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5"/>
          <p:cNvGrpSpPr/>
          <p:nvPr/>
        </p:nvGrpSpPr>
        <p:grpSpPr>
          <a:xfrm>
            <a:off x="7275225" y="2686888"/>
            <a:ext cx="1022425" cy="1917300"/>
            <a:chOff x="7073200" y="575525"/>
            <a:chExt cx="1022425" cy="1917300"/>
          </a:xfrm>
        </p:grpSpPr>
        <p:sp>
          <p:nvSpPr>
            <p:cNvPr id="2533" name="Google Shape;2533;p65"/>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4"/>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435" name="Google Shape;2435;p64"/>
          <p:cNvSpPr txBox="1">
            <a:spLocks noGrp="1"/>
          </p:cNvSpPr>
          <p:nvPr>
            <p:ph type="subTitle" idx="1"/>
          </p:nvPr>
        </p:nvSpPr>
        <p:spPr>
          <a:xfrm>
            <a:off x="4136100" y="1662750"/>
            <a:ext cx="3434700" cy="1426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dirty="0">
                <a:solidFill>
                  <a:schemeClr val="bg2"/>
                </a:solidFill>
              </a:rPr>
              <a:t>Do you have any questions?</a:t>
            </a:r>
          </a:p>
          <a:p>
            <a:pPr marL="0" lvl="0" indent="0" algn="l" rtl="0">
              <a:spcBef>
                <a:spcPts val="0"/>
              </a:spcBef>
              <a:spcAft>
                <a:spcPts val="0"/>
              </a:spcAft>
              <a:buClr>
                <a:schemeClr val="lt1"/>
              </a:buClr>
              <a:buSzPts val="1100"/>
              <a:buFont typeface="Arial"/>
              <a:buNone/>
            </a:pPr>
            <a:r>
              <a:rPr lang="en" dirty="0"/>
              <a:t>Ronnie Phillips</a:t>
            </a:r>
          </a:p>
          <a:p>
            <a:pPr marL="0" lvl="0" indent="0" algn="l" rtl="0">
              <a:spcBef>
                <a:spcPts val="0"/>
              </a:spcBef>
              <a:spcAft>
                <a:spcPts val="0"/>
              </a:spcAft>
              <a:buClr>
                <a:schemeClr val="lt1"/>
              </a:buClr>
              <a:buSzPts val="1100"/>
              <a:buFont typeface="Arial"/>
              <a:buNone/>
            </a:pPr>
            <a:r>
              <a:rPr lang="en" dirty="0">
                <a:solidFill>
                  <a:schemeClr val="bg2"/>
                </a:solidFill>
              </a:rPr>
              <a:t>Lynne Freilich</a:t>
            </a:r>
          </a:p>
          <a:p>
            <a:pPr marL="0" lvl="0" indent="0" algn="l" rtl="0">
              <a:spcBef>
                <a:spcPts val="0"/>
              </a:spcBef>
              <a:spcAft>
                <a:spcPts val="0"/>
              </a:spcAft>
              <a:buClr>
                <a:schemeClr val="lt1"/>
              </a:buClr>
              <a:buSzPts val="1100"/>
              <a:buFont typeface="Arial"/>
              <a:buNone/>
            </a:pPr>
            <a:r>
              <a:rPr lang="en" dirty="0"/>
              <a:t>Jesse Perez</a:t>
            </a:r>
          </a:p>
          <a:p>
            <a:pPr marL="0" lvl="0" indent="0" algn="l" rtl="0">
              <a:spcBef>
                <a:spcPts val="0"/>
              </a:spcBef>
              <a:spcAft>
                <a:spcPts val="0"/>
              </a:spcAft>
              <a:buClr>
                <a:schemeClr val="lt1"/>
              </a:buClr>
              <a:buSzPts val="1100"/>
              <a:buFont typeface="Arial"/>
              <a:buNone/>
            </a:pPr>
            <a:r>
              <a:rPr lang="en" dirty="0">
                <a:solidFill>
                  <a:schemeClr val="bg2"/>
                </a:solidFill>
              </a:rPr>
              <a:t>Yi Huang</a:t>
            </a:r>
            <a:endParaRPr dirty="0">
              <a:solidFill>
                <a:schemeClr val="bg2"/>
              </a:solidFill>
            </a:endParaRPr>
          </a:p>
        </p:txBody>
      </p:sp>
      <p:sp>
        <p:nvSpPr>
          <p:cNvPr id="2437" name="Google Shape;2437;p64"/>
          <p:cNvSpPr/>
          <p:nvPr/>
        </p:nvSpPr>
        <p:spPr>
          <a:xfrm>
            <a:off x="413609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4889902"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5643706"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9750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64"/>
          <p:cNvGrpSpPr/>
          <p:nvPr/>
        </p:nvGrpSpPr>
        <p:grpSpPr>
          <a:xfrm>
            <a:off x="5752959" y="3280027"/>
            <a:ext cx="325551" cy="325551"/>
            <a:chOff x="1379798" y="1723250"/>
            <a:chExt cx="397887" cy="397887"/>
          </a:xfrm>
        </p:grpSpPr>
        <p:sp>
          <p:nvSpPr>
            <p:cNvPr id="2442" name="Google Shape;244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4245319" y="3280027"/>
            <a:ext cx="325568" cy="325551"/>
            <a:chOff x="266768" y="1721375"/>
            <a:chExt cx="397907" cy="397887"/>
          </a:xfrm>
        </p:grpSpPr>
        <p:sp>
          <p:nvSpPr>
            <p:cNvPr id="2447" name="Google Shape;244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4999151" y="3280027"/>
            <a:ext cx="325534" cy="325551"/>
            <a:chOff x="864491" y="1723250"/>
            <a:chExt cx="397866" cy="397887"/>
          </a:xfrm>
        </p:grpSpPr>
        <p:sp>
          <p:nvSpPr>
            <p:cNvPr id="2450" name="Google Shape;245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64"/>
          <p:cNvGrpSpPr/>
          <p:nvPr/>
        </p:nvGrpSpPr>
        <p:grpSpPr>
          <a:xfrm>
            <a:off x="6506799" y="3279551"/>
            <a:ext cx="326669" cy="326669"/>
            <a:chOff x="1190625" y="238125"/>
            <a:chExt cx="5235075" cy="5235075"/>
          </a:xfrm>
        </p:grpSpPr>
        <p:sp>
          <p:nvSpPr>
            <p:cNvPr id="2454" name="Google Shape;2454;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64"/>
          <p:cNvGrpSpPr/>
          <p:nvPr/>
        </p:nvGrpSpPr>
        <p:grpSpPr>
          <a:xfrm>
            <a:off x="753745" y="1133202"/>
            <a:ext cx="2757750" cy="2877108"/>
            <a:chOff x="3378525" y="1759025"/>
            <a:chExt cx="2386836" cy="2490141"/>
          </a:xfrm>
        </p:grpSpPr>
        <p:sp>
          <p:nvSpPr>
            <p:cNvPr id="2457" name="Google Shape;2457;p64"/>
            <p:cNvSpPr/>
            <p:nvPr/>
          </p:nvSpPr>
          <p:spPr>
            <a:xfrm>
              <a:off x="3378525" y="1759025"/>
              <a:ext cx="2386836" cy="2490141"/>
            </a:xfrm>
            <a:custGeom>
              <a:avLst/>
              <a:gdLst/>
              <a:ahLst/>
              <a:cxnLst/>
              <a:rect l="l" t="t" r="r" b="b"/>
              <a:pathLst>
                <a:path w="43645" h="45534" extrusionOk="0">
                  <a:moveTo>
                    <a:pt x="16970" y="1"/>
                  </a:moveTo>
                  <a:lnTo>
                    <a:pt x="8525" y="3064"/>
                  </a:lnTo>
                  <a:cubicBezTo>
                    <a:pt x="8525" y="3064"/>
                    <a:pt x="6903" y="3944"/>
                    <a:pt x="6044" y="5185"/>
                  </a:cubicBezTo>
                  <a:cubicBezTo>
                    <a:pt x="5182" y="6425"/>
                    <a:pt x="0" y="23214"/>
                    <a:pt x="0" y="23214"/>
                  </a:cubicBezTo>
                  <a:cubicBezTo>
                    <a:pt x="0" y="23214"/>
                    <a:pt x="3589" y="25274"/>
                    <a:pt x="8122" y="25274"/>
                  </a:cubicBezTo>
                  <a:cubicBezTo>
                    <a:pt x="8722" y="25274"/>
                    <a:pt x="9339" y="25238"/>
                    <a:pt x="9966" y="25156"/>
                  </a:cubicBezTo>
                  <a:lnTo>
                    <a:pt x="10646" y="23414"/>
                  </a:lnTo>
                  <a:lnTo>
                    <a:pt x="10825" y="44546"/>
                  </a:lnTo>
                  <a:cubicBezTo>
                    <a:pt x="15048" y="45287"/>
                    <a:pt x="18897" y="45534"/>
                    <a:pt x="22152" y="45534"/>
                  </a:cubicBezTo>
                  <a:cubicBezTo>
                    <a:pt x="28663" y="45534"/>
                    <a:pt x="32798" y="44546"/>
                    <a:pt x="32798" y="44546"/>
                  </a:cubicBezTo>
                  <a:lnTo>
                    <a:pt x="32998" y="23414"/>
                  </a:lnTo>
                  <a:lnTo>
                    <a:pt x="33659" y="25156"/>
                  </a:lnTo>
                  <a:cubicBezTo>
                    <a:pt x="34289" y="25238"/>
                    <a:pt x="34907" y="25274"/>
                    <a:pt x="35509" y="25274"/>
                  </a:cubicBezTo>
                  <a:cubicBezTo>
                    <a:pt x="40055" y="25274"/>
                    <a:pt x="43644" y="23214"/>
                    <a:pt x="43644" y="23214"/>
                  </a:cubicBezTo>
                  <a:cubicBezTo>
                    <a:pt x="43644" y="23214"/>
                    <a:pt x="38462" y="6425"/>
                    <a:pt x="37601" y="5185"/>
                  </a:cubicBezTo>
                  <a:cubicBezTo>
                    <a:pt x="36741" y="3944"/>
                    <a:pt x="35100" y="3064"/>
                    <a:pt x="35100" y="3064"/>
                  </a:cubicBezTo>
                  <a:lnTo>
                    <a:pt x="26674" y="1"/>
                  </a:lnTo>
                  <a:cubicBezTo>
                    <a:pt x="26674" y="1"/>
                    <a:pt x="24238" y="384"/>
                    <a:pt x="21362" y="384"/>
                  </a:cubicBezTo>
                  <a:cubicBezTo>
                    <a:pt x="19924" y="384"/>
                    <a:pt x="18377" y="288"/>
                    <a:pt x="16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4272562" y="1759025"/>
              <a:ext cx="598719" cy="351422"/>
            </a:xfrm>
            <a:custGeom>
              <a:avLst/>
              <a:gdLst/>
              <a:ahLst/>
              <a:cxnLst/>
              <a:rect l="l" t="t" r="r" b="b"/>
              <a:pathLst>
                <a:path w="10948" h="6426" extrusionOk="0">
                  <a:moveTo>
                    <a:pt x="622" y="1"/>
                  </a:moveTo>
                  <a:lnTo>
                    <a:pt x="1" y="241"/>
                  </a:lnTo>
                  <a:lnTo>
                    <a:pt x="5465" y="6425"/>
                  </a:lnTo>
                  <a:lnTo>
                    <a:pt x="10948" y="241"/>
                  </a:lnTo>
                  <a:lnTo>
                    <a:pt x="10326" y="1"/>
                  </a:lnTo>
                  <a:lnTo>
                    <a:pt x="9726" y="81"/>
                  </a:lnTo>
                  <a:lnTo>
                    <a:pt x="5465" y="4905"/>
                  </a:lnTo>
                  <a:lnTo>
                    <a:pt x="1241" y="121"/>
                  </a:lnTo>
                  <a:lnTo>
                    <a:pt x="6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3425502" y="2749474"/>
              <a:ext cx="535281" cy="245219"/>
            </a:xfrm>
            <a:custGeom>
              <a:avLst/>
              <a:gdLst/>
              <a:ahLst/>
              <a:cxnLst/>
              <a:rect l="l" t="t" r="r" b="b"/>
              <a:pathLst>
                <a:path w="9788" h="4484" extrusionOk="0">
                  <a:moveTo>
                    <a:pt x="721" y="1"/>
                  </a:moveTo>
                  <a:lnTo>
                    <a:pt x="1" y="2341"/>
                  </a:lnTo>
                  <a:cubicBezTo>
                    <a:pt x="3704" y="4403"/>
                    <a:pt x="7125" y="4483"/>
                    <a:pt x="8926" y="4483"/>
                  </a:cubicBezTo>
                  <a:cubicBezTo>
                    <a:pt x="9566" y="4483"/>
                    <a:pt x="9747" y="4463"/>
                    <a:pt x="9787" y="4443"/>
                  </a:cubicBezTo>
                  <a:lnTo>
                    <a:pt x="9766" y="2021"/>
                  </a:lnTo>
                  <a:cubicBezTo>
                    <a:pt x="9756" y="2021"/>
                    <a:pt x="9461" y="2046"/>
                    <a:pt x="8956" y="2046"/>
                  </a:cubicBezTo>
                  <a:cubicBezTo>
                    <a:pt x="7429" y="2046"/>
                    <a:pt x="3985" y="1820"/>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182020" y="2749474"/>
              <a:ext cx="536320" cy="245219"/>
            </a:xfrm>
            <a:custGeom>
              <a:avLst/>
              <a:gdLst/>
              <a:ahLst/>
              <a:cxnLst/>
              <a:rect l="l" t="t" r="r" b="b"/>
              <a:pathLst>
                <a:path w="9807" h="4484" extrusionOk="0">
                  <a:moveTo>
                    <a:pt x="9065" y="1"/>
                  </a:moveTo>
                  <a:cubicBezTo>
                    <a:pt x="5817" y="1820"/>
                    <a:pt x="2377" y="2046"/>
                    <a:pt x="842" y="2046"/>
                  </a:cubicBezTo>
                  <a:cubicBezTo>
                    <a:pt x="334" y="2046"/>
                    <a:pt x="35" y="2021"/>
                    <a:pt x="20" y="2021"/>
                  </a:cubicBezTo>
                  <a:lnTo>
                    <a:pt x="1" y="4443"/>
                  </a:lnTo>
                  <a:cubicBezTo>
                    <a:pt x="60" y="4463"/>
                    <a:pt x="241" y="4483"/>
                    <a:pt x="881" y="4483"/>
                  </a:cubicBezTo>
                  <a:cubicBezTo>
                    <a:pt x="2682" y="4483"/>
                    <a:pt x="6104" y="4403"/>
                    <a:pt x="9806" y="2341"/>
                  </a:cubicBezTo>
                  <a:lnTo>
                    <a:pt x="9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4165319" y="2889584"/>
              <a:ext cx="373297" cy="562570"/>
            </a:xfrm>
            <a:custGeom>
              <a:avLst/>
              <a:gdLst/>
              <a:ahLst/>
              <a:cxnLst/>
              <a:rect l="l" t="t" r="r" b="b"/>
              <a:pathLst>
                <a:path w="6826" h="10287" extrusionOk="0">
                  <a:moveTo>
                    <a:pt x="3423" y="1581"/>
                  </a:moveTo>
                  <a:cubicBezTo>
                    <a:pt x="4184" y="1581"/>
                    <a:pt x="4584" y="2061"/>
                    <a:pt x="4584" y="2842"/>
                  </a:cubicBezTo>
                  <a:cubicBezTo>
                    <a:pt x="4584" y="3502"/>
                    <a:pt x="4264" y="4163"/>
                    <a:pt x="3423" y="4163"/>
                  </a:cubicBezTo>
                  <a:cubicBezTo>
                    <a:pt x="2562" y="4163"/>
                    <a:pt x="2242" y="3502"/>
                    <a:pt x="2242" y="2842"/>
                  </a:cubicBezTo>
                  <a:cubicBezTo>
                    <a:pt x="2242" y="2061"/>
                    <a:pt x="2663" y="1581"/>
                    <a:pt x="3423" y="1581"/>
                  </a:cubicBezTo>
                  <a:close/>
                  <a:moveTo>
                    <a:pt x="3423" y="5564"/>
                  </a:moveTo>
                  <a:cubicBezTo>
                    <a:pt x="4443" y="5564"/>
                    <a:pt x="4803" y="6263"/>
                    <a:pt x="4803" y="7224"/>
                  </a:cubicBezTo>
                  <a:cubicBezTo>
                    <a:pt x="4803" y="8045"/>
                    <a:pt x="4344" y="8705"/>
                    <a:pt x="3423" y="8705"/>
                  </a:cubicBezTo>
                  <a:cubicBezTo>
                    <a:pt x="2503" y="8705"/>
                    <a:pt x="2022" y="8045"/>
                    <a:pt x="2022" y="7224"/>
                  </a:cubicBezTo>
                  <a:cubicBezTo>
                    <a:pt x="2022" y="6263"/>
                    <a:pt x="2402" y="5564"/>
                    <a:pt x="3423" y="5564"/>
                  </a:cubicBezTo>
                  <a:close/>
                  <a:moveTo>
                    <a:pt x="3423" y="0"/>
                  </a:moveTo>
                  <a:cubicBezTo>
                    <a:pt x="1742" y="0"/>
                    <a:pt x="221" y="921"/>
                    <a:pt x="221" y="2701"/>
                  </a:cubicBezTo>
                  <a:cubicBezTo>
                    <a:pt x="221" y="3562"/>
                    <a:pt x="822" y="4262"/>
                    <a:pt x="1521" y="4683"/>
                  </a:cubicBezTo>
                  <a:cubicBezTo>
                    <a:pt x="401" y="5062"/>
                    <a:pt x="0" y="5964"/>
                    <a:pt x="0" y="7084"/>
                  </a:cubicBezTo>
                  <a:cubicBezTo>
                    <a:pt x="0" y="9065"/>
                    <a:pt x="1401" y="10286"/>
                    <a:pt x="3423" y="10286"/>
                  </a:cubicBezTo>
                  <a:cubicBezTo>
                    <a:pt x="5424" y="10286"/>
                    <a:pt x="6825" y="9065"/>
                    <a:pt x="6825" y="7084"/>
                  </a:cubicBezTo>
                  <a:cubicBezTo>
                    <a:pt x="6825" y="5964"/>
                    <a:pt x="6425" y="5062"/>
                    <a:pt x="5304" y="4683"/>
                  </a:cubicBezTo>
                  <a:cubicBezTo>
                    <a:pt x="6025" y="4262"/>
                    <a:pt x="6604" y="3562"/>
                    <a:pt x="6604" y="2701"/>
                  </a:cubicBezTo>
                  <a:cubicBezTo>
                    <a:pt x="6604" y="921"/>
                    <a:pt x="5083"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4603095" y="2889584"/>
              <a:ext cx="372094" cy="562570"/>
            </a:xfrm>
            <a:custGeom>
              <a:avLst/>
              <a:gdLst/>
              <a:ahLst/>
              <a:cxnLst/>
              <a:rect l="l" t="t" r="r" b="b"/>
              <a:pathLst>
                <a:path w="6804" h="10287" extrusionOk="0">
                  <a:moveTo>
                    <a:pt x="3402" y="1581"/>
                  </a:moveTo>
                  <a:cubicBezTo>
                    <a:pt x="4162" y="1581"/>
                    <a:pt x="4583" y="2061"/>
                    <a:pt x="4583" y="2842"/>
                  </a:cubicBezTo>
                  <a:cubicBezTo>
                    <a:pt x="4583" y="3502"/>
                    <a:pt x="4242" y="4163"/>
                    <a:pt x="3402" y="4163"/>
                  </a:cubicBezTo>
                  <a:cubicBezTo>
                    <a:pt x="2542" y="4163"/>
                    <a:pt x="2222" y="3502"/>
                    <a:pt x="2222" y="2842"/>
                  </a:cubicBezTo>
                  <a:cubicBezTo>
                    <a:pt x="2222" y="2061"/>
                    <a:pt x="2642" y="1581"/>
                    <a:pt x="3402" y="1581"/>
                  </a:cubicBezTo>
                  <a:close/>
                  <a:moveTo>
                    <a:pt x="3402" y="5564"/>
                  </a:moveTo>
                  <a:cubicBezTo>
                    <a:pt x="4423" y="5564"/>
                    <a:pt x="4784" y="6263"/>
                    <a:pt x="4784" y="7224"/>
                  </a:cubicBezTo>
                  <a:cubicBezTo>
                    <a:pt x="4784" y="8045"/>
                    <a:pt x="4322" y="8705"/>
                    <a:pt x="3402" y="8705"/>
                  </a:cubicBezTo>
                  <a:cubicBezTo>
                    <a:pt x="2481" y="8705"/>
                    <a:pt x="2001" y="8045"/>
                    <a:pt x="2001" y="7224"/>
                  </a:cubicBezTo>
                  <a:cubicBezTo>
                    <a:pt x="2001" y="6263"/>
                    <a:pt x="2382" y="5564"/>
                    <a:pt x="3402" y="5564"/>
                  </a:cubicBezTo>
                  <a:close/>
                  <a:moveTo>
                    <a:pt x="3402" y="0"/>
                  </a:moveTo>
                  <a:cubicBezTo>
                    <a:pt x="1721" y="0"/>
                    <a:pt x="200" y="921"/>
                    <a:pt x="200" y="2701"/>
                  </a:cubicBezTo>
                  <a:cubicBezTo>
                    <a:pt x="200" y="3562"/>
                    <a:pt x="800" y="4262"/>
                    <a:pt x="1502" y="4683"/>
                  </a:cubicBezTo>
                  <a:cubicBezTo>
                    <a:pt x="381" y="5062"/>
                    <a:pt x="0" y="5964"/>
                    <a:pt x="0" y="7084"/>
                  </a:cubicBezTo>
                  <a:cubicBezTo>
                    <a:pt x="0" y="9065"/>
                    <a:pt x="1382" y="10286"/>
                    <a:pt x="3402" y="10286"/>
                  </a:cubicBezTo>
                  <a:cubicBezTo>
                    <a:pt x="5403" y="10286"/>
                    <a:pt x="6804" y="9065"/>
                    <a:pt x="6804" y="7084"/>
                  </a:cubicBezTo>
                  <a:cubicBezTo>
                    <a:pt x="6804" y="5964"/>
                    <a:pt x="6404" y="5062"/>
                    <a:pt x="5283" y="4683"/>
                  </a:cubicBezTo>
                  <a:cubicBezTo>
                    <a:pt x="6003" y="4262"/>
                    <a:pt x="6585" y="3562"/>
                    <a:pt x="6585" y="2701"/>
                  </a:cubicBezTo>
                  <a:cubicBezTo>
                    <a:pt x="6585" y="921"/>
                    <a:pt x="5064" y="0"/>
                    <a:pt x="3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4084326" y="2457278"/>
              <a:ext cx="189438" cy="244125"/>
            </a:xfrm>
            <a:custGeom>
              <a:avLst/>
              <a:gdLst/>
              <a:ahLst/>
              <a:cxnLst/>
              <a:rect l="l" t="t" r="r" b="b"/>
              <a:pathLst>
                <a:path w="3464" h="4464" extrusionOk="0">
                  <a:moveTo>
                    <a:pt x="3343" y="0"/>
                  </a:moveTo>
                  <a:lnTo>
                    <a:pt x="1" y="560"/>
                  </a:lnTo>
                  <a:lnTo>
                    <a:pt x="142" y="1302"/>
                  </a:lnTo>
                  <a:lnTo>
                    <a:pt x="1361" y="1102"/>
                  </a:lnTo>
                  <a:lnTo>
                    <a:pt x="1922" y="4463"/>
                  </a:lnTo>
                  <a:lnTo>
                    <a:pt x="2802" y="4303"/>
                  </a:lnTo>
                  <a:lnTo>
                    <a:pt x="2242" y="942"/>
                  </a:lnTo>
                  <a:lnTo>
                    <a:pt x="3463" y="741"/>
                  </a:lnTo>
                  <a:lnTo>
                    <a:pt x="3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4315273" y="2439723"/>
              <a:ext cx="186102" cy="239805"/>
            </a:xfrm>
            <a:custGeom>
              <a:avLst/>
              <a:gdLst/>
              <a:ahLst/>
              <a:cxnLst/>
              <a:rect l="l" t="t" r="r" b="b"/>
              <a:pathLst>
                <a:path w="3403" h="4385" extrusionOk="0">
                  <a:moveTo>
                    <a:pt x="3043" y="1"/>
                  </a:moveTo>
                  <a:lnTo>
                    <a:pt x="1" y="222"/>
                  </a:lnTo>
                  <a:lnTo>
                    <a:pt x="281" y="4384"/>
                  </a:lnTo>
                  <a:lnTo>
                    <a:pt x="3403" y="4163"/>
                  </a:lnTo>
                  <a:lnTo>
                    <a:pt x="3342" y="3403"/>
                  </a:lnTo>
                  <a:lnTo>
                    <a:pt x="1121" y="3563"/>
                  </a:lnTo>
                  <a:lnTo>
                    <a:pt x="1061" y="2482"/>
                  </a:lnTo>
                  <a:lnTo>
                    <a:pt x="2963" y="2362"/>
                  </a:lnTo>
                  <a:lnTo>
                    <a:pt x="2923" y="1602"/>
                  </a:lnTo>
                  <a:lnTo>
                    <a:pt x="1001" y="1743"/>
                  </a:lnTo>
                  <a:lnTo>
                    <a:pt x="941" y="922"/>
                  </a:lnTo>
                  <a:lnTo>
                    <a:pt x="3102" y="761"/>
                  </a:lnTo>
                  <a:lnTo>
                    <a:pt x="30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4523250" y="2440871"/>
              <a:ext cx="215578" cy="230945"/>
            </a:xfrm>
            <a:custGeom>
              <a:avLst/>
              <a:gdLst/>
              <a:ahLst/>
              <a:cxnLst/>
              <a:rect l="l" t="t" r="r" b="b"/>
              <a:pathLst>
                <a:path w="3942" h="4223" extrusionOk="0">
                  <a:moveTo>
                    <a:pt x="2060" y="981"/>
                  </a:moveTo>
                  <a:lnTo>
                    <a:pt x="2521" y="2621"/>
                  </a:lnTo>
                  <a:lnTo>
                    <a:pt x="1481" y="2581"/>
                  </a:lnTo>
                  <a:lnTo>
                    <a:pt x="2041" y="981"/>
                  </a:lnTo>
                  <a:close/>
                  <a:moveTo>
                    <a:pt x="1601" y="1"/>
                  </a:moveTo>
                  <a:lnTo>
                    <a:pt x="0" y="4102"/>
                  </a:lnTo>
                  <a:lnTo>
                    <a:pt x="940" y="4142"/>
                  </a:lnTo>
                  <a:lnTo>
                    <a:pt x="1241" y="3302"/>
                  </a:lnTo>
                  <a:lnTo>
                    <a:pt x="2722" y="3342"/>
                  </a:lnTo>
                  <a:lnTo>
                    <a:pt x="2962" y="4203"/>
                  </a:lnTo>
                  <a:lnTo>
                    <a:pt x="3941" y="4222"/>
                  </a:lnTo>
                  <a:lnTo>
                    <a:pt x="2581" y="20"/>
                  </a:lnTo>
                  <a:lnTo>
                    <a:pt x="1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4768361" y="2448528"/>
              <a:ext cx="262719" cy="259438"/>
            </a:xfrm>
            <a:custGeom>
              <a:avLst/>
              <a:gdLst/>
              <a:ahLst/>
              <a:cxnLst/>
              <a:rect l="l" t="t" r="r" b="b"/>
              <a:pathLst>
                <a:path w="4804" h="4744" extrusionOk="0">
                  <a:moveTo>
                    <a:pt x="620" y="0"/>
                  </a:moveTo>
                  <a:lnTo>
                    <a:pt x="1" y="4122"/>
                  </a:lnTo>
                  <a:lnTo>
                    <a:pt x="780" y="4242"/>
                  </a:lnTo>
                  <a:lnTo>
                    <a:pt x="1300" y="801"/>
                  </a:lnTo>
                  <a:lnTo>
                    <a:pt x="1682" y="4363"/>
                  </a:lnTo>
                  <a:lnTo>
                    <a:pt x="2522" y="4503"/>
                  </a:lnTo>
                  <a:lnTo>
                    <a:pt x="3902" y="1182"/>
                  </a:lnTo>
                  <a:lnTo>
                    <a:pt x="3923" y="1182"/>
                  </a:lnTo>
                  <a:lnTo>
                    <a:pt x="3402" y="4623"/>
                  </a:lnTo>
                  <a:lnTo>
                    <a:pt x="4203" y="4744"/>
                  </a:lnTo>
                  <a:lnTo>
                    <a:pt x="4803" y="621"/>
                  </a:lnTo>
                  <a:lnTo>
                    <a:pt x="3483" y="421"/>
                  </a:lnTo>
                  <a:lnTo>
                    <a:pt x="2242" y="3442"/>
                  </a:lnTo>
                  <a:lnTo>
                    <a:pt x="1922" y="200"/>
                  </a:lnTo>
                  <a:lnTo>
                    <a:pt x="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3969482" y="4024409"/>
              <a:ext cx="1204875" cy="81047"/>
            </a:xfrm>
            <a:custGeom>
              <a:avLst/>
              <a:gdLst/>
              <a:ahLst/>
              <a:cxnLst/>
              <a:rect l="l" t="t" r="r" b="b"/>
              <a:pathLst>
                <a:path w="22032" h="1482" extrusionOk="0">
                  <a:moveTo>
                    <a:pt x="0" y="0"/>
                  </a:moveTo>
                  <a:lnTo>
                    <a:pt x="0" y="481"/>
                  </a:lnTo>
                  <a:cubicBezTo>
                    <a:pt x="99" y="481"/>
                    <a:pt x="5623" y="1481"/>
                    <a:pt x="12226" y="1481"/>
                  </a:cubicBezTo>
                  <a:cubicBezTo>
                    <a:pt x="15569" y="1481"/>
                    <a:pt x="18950" y="1262"/>
                    <a:pt x="22013" y="461"/>
                  </a:cubicBezTo>
                  <a:lnTo>
                    <a:pt x="22032" y="0"/>
                  </a:lnTo>
                  <a:lnTo>
                    <a:pt x="22032" y="0"/>
                  </a:lnTo>
                  <a:cubicBezTo>
                    <a:pt x="18984" y="791"/>
                    <a:pt x="15521" y="1054"/>
                    <a:pt x="12257" y="1054"/>
                  </a:cubicBezTo>
                  <a:cubicBezTo>
                    <a:pt x="5774" y="1054"/>
                    <a:pt x="80"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3969482" y="3977377"/>
              <a:ext cx="1204875" cy="81047"/>
            </a:xfrm>
            <a:custGeom>
              <a:avLst/>
              <a:gdLst/>
              <a:ahLst/>
              <a:cxnLst/>
              <a:rect l="l" t="t" r="r" b="b"/>
              <a:pathLst>
                <a:path w="22032" h="1482" extrusionOk="0">
                  <a:moveTo>
                    <a:pt x="22032" y="1"/>
                  </a:moveTo>
                  <a:cubicBezTo>
                    <a:pt x="18961" y="799"/>
                    <a:pt x="15463" y="1064"/>
                    <a:pt x="12172" y="1064"/>
                  </a:cubicBezTo>
                  <a:cubicBezTo>
                    <a:pt x="5728" y="1064"/>
                    <a:pt x="80" y="46"/>
                    <a:pt x="0" y="20"/>
                  </a:cubicBezTo>
                  <a:lnTo>
                    <a:pt x="0" y="460"/>
                  </a:lnTo>
                  <a:cubicBezTo>
                    <a:pt x="80" y="481"/>
                    <a:pt x="5623" y="1481"/>
                    <a:pt x="12226" y="1481"/>
                  </a:cubicBezTo>
                  <a:cubicBezTo>
                    <a:pt x="15569" y="1481"/>
                    <a:pt x="18950" y="1261"/>
                    <a:pt x="22032" y="460"/>
                  </a:cubicBezTo>
                  <a:lnTo>
                    <a:pt x="2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3968333" y="3930291"/>
              <a:ext cx="1206023" cy="81047"/>
            </a:xfrm>
            <a:custGeom>
              <a:avLst/>
              <a:gdLst/>
              <a:ahLst/>
              <a:cxnLst/>
              <a:rect l="l" t="t" r="r" b="b"/>
              <a:pathLst>
                <a:path w="22053" h="1482" extrusionOk="0">
                  <a:moveTo>
                    <a:pt x="22053" y="0"/>
                  </a:moveTo>
                  <a:cubicBezTo>
                    <a:pt x="18994" y="795"/>
                    <a:pt x="15511" y="1060"/>
                    <a:pt x="12231" y="1060"/>
                  </a:cubicBezTo>
                  <a:cubicBezTo>
                    <a:pt x="5769" y="1060"/>
                    <a:pt x="94" y="34"/>
                    <a:pt x="0" y="21"/>
                  </a:cubicBezTo>
                  <a:lnTo>
                    <a:pt x="0" y="461"/>
                  </a:lnTo>
                  <a:cubicBezTo>
                    <a:pt x="101" y="481"/>
                    <a:pt x="5644" y="1481"/>
                    <a:pt x="12247" y="1481"/>
                  </a:cubicBezTo>
                  <a:cubicBezTo>
                    <a:pt x="15590" y="1481"/>
                    <a:pt x="18971" y="1241"/>
                    <a:pt x="22053" y="441"/>
                  </a:cubicBezTo>
                  <a:lnTo>
                    <a:pt x="2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76;p65">
            <a:extLst>
              <a:ext uri="{FF2B5EF4-FFF2-40B4-BE49-F238E27FC236}">
                <a16:creationId xmlns:a16="http://schemas.microsoft.com/office/drawing/2014/main" id="{3998092E-11CA-A36A-D804-074CCB9C5B4A}"/>
              </a:ext>
            </a:extLst>
          </p:cNvPr>
          <p:cNvGrpSpPr/>
          <p:nvPr/>
        </p:nvGrpSpPr>
        <p:grpSpPr>
          <a:xfrm>
            <a:off x="6833468" y="1993437"/>
            <a:ext cx="1824914" cy="1068883"/>
            <a:chOff x="6185400" y="1386100"/>
            <a:chExt cx="1067850" cy="604850"/>
          </a:xfrm>
        </p:grpSpPr>
        <p:sp>
          <p:nvSpPr>
            <p:cNvPr id="3" name="Google Shape;2477;p65">
              <a:extLst>
                <a:ext uri="{FF2B5EF4-FFF2-40B4-BE49-F238E27FC236}">
                  <a16:creationId xmlns:a16="http://schemas.microsoft.com/office/drawing/2014/main" id="{02E24A9A-8883-096A-B94B-095212F460F1}"/>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68A74C56-8771-9397-C34F-7A8D046FC26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5A2E2A-3084-887D-C4DE-4D84E96DEB36}"/>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F262900D-D6CA-1BCA-D4E3-2316A168486F}"/>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B1A7A46C-ACD1-B38E-7B02-23FA73BD9B0E}"/>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821F3F93-676E-3EA1-DAF8-946532685EF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C28C2D1D-43D8-039F-81FA-56F9F8043465}"/>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634FB6A8-1F51-8EDC-10B9-B5927E863643}"/>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6067A16-C040-9E5C-4DB1-7B079A640D3B}"/>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D1910103-B687-806C-94C8-A25DF349B3D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2373" name="Google Shape;2373;p57"/>
          <p:cNvSpPr txBox="1">
            <a:spLocks noGrp="1"/>
          </p:cNvSpPr>
          <p:nvPr>
            <p:ph type="title" idx="2"/>
          </p:nvPr>
        </p:nvSpPr>
        <p:spPr>
          <a:xfrm>
            <a:off x="155228" y="3256679"/>
            <a:ext cx="2012184"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Ronnie Phillips</a:t>
            </a:r>
            <a:endParaRPr dirty="0"/>
          </a:p>
        </p:txBody>
      </p:sp>
      <p:sp>
        <p:nvSpPr>
          <p:cNvPr id="2375" name="Google Shape;2375;p57"/>
          <p:cNvSpPr txBox="1">
            <a:spLocks noGrp="1"/>
          </p:cNvSpPr>
          <p:nvPr>
            <p:ph type="title" idx="3"/>
          </p:nvPr>
        </p:nvSpPr>
        <p:spPr>
          <a:xfrm>
            <a:off x="2290799" y="3269566"/>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Jesse Perez</a:t>
            </a:r>
            <a:endParaRPr dirty="0"/>
          </a:p>
        </p:txBody>
      </p:sp>
      <p:sp>
        <p:nvSpPr>
          <p:cNvPr id="2377" name="Google Shape;2377;p57"/>
          <p:cNvSpPr txBox="1">
            <a:spLocks noGrp="1"/>
          </p:cNvSpPr>
          <p:nvPr>
            <p:ph type="title" idx="5"/>
          </p:nvPr>
        </p:nvSpPr>
        <p:spPr>
          <a:xfrm>
            <a:off x="4571999" y="3256679"/>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Lynne Freilich</a:t>
            </a:r>
            <a:endParaRPr dirty="0"/>
          </a:p>
        </p:txBody>
      </p:sp>
      <p:pic>
        <p:nvPicPr>
          <p:cNvPr id="2379" name="Google Shape;2379;p57"/>
          <p:cNvPicPr preferRelativeResize="0"/>
          <p:nvPr/>
        </p:nvPicPr>
        <p:blipFill>
          <a:blip r:embed="rId3"/>
          <a:srcRect l="21875" r="21875"/>
          <a:stretch/>
        </p:blipFill>
        <p:spPr>
          <a:xfrm>
            <a:off x="298520" y="1434007"/>
            <a:ext cx="1725600" cy="1725600"/>
          </a:xfrm>
          <a:prstGeom prst="ellipse">
            <a:avLst/>
          </a:prstGeom>
          <a:noFill/>
          <a:ln w="38100" cap="flat" cmpd="sng">
            <a:solidFill>
              <a:schemeClr val="dk2"/>
            </a:solidFill>
            <a:prstDash val="solid"/>
            <a:round/>
            <a:headEnd type="none" w="sm" len="sm"/>
            <a:tailEnd type="none" w="sm" len="sm"/>
          </a:ln>
        </p:spPr>
      </p:pic>
      <p:pic>
        <p:nvPicPr>
          <p:cNvPr id="2380" name="Google Shape;2380;p57"/>
          <p:cNvPicPr preferRelativeResize="0"/>
          <p:nvPr/>
        </p:nvPicPr>
        <p:blipFill>
          <a:blip r:embed="rId4"/>
          <a:srcRect l="21875" r="21875"/>
          <a:stretch/>
        </p:blipFill>
        <p:spPr>
          <a:xfrm>
            <a:off x="4805680" y="1434007"/>
            <a:ext cx="1725600" cy="1725600"/>
          </a:xfrm>
          <a:prstGeom prst="ellipse">
            <a:avLst/>
          </a:prstGeom>
          <a:noFill/>
          <a:ln w="38100" cap="flat" cmpd="sng">
            <a:solidFill>
              <a:schemeClr val="dk2"/>
            </a:solidFill>
            <a:prstDash val="solid"/>
            <a:round/>
            <a:headEnd type="none" w="sm" len="sm"/>
            <a:tailEnd type="none" w="sm" len="sm"/>
          </a:ln>
        </p:spPr>
      </p:pic>
      <p:pic>
        <p:nvPicPr>
          <p:cNvPr id="2381" name="Google Shape;2381;p57"/>
          <p:cNvPicPr preferRelativeResize="0"/>
          <p:nvPr/>
        </p:nvPicPr>
        <p:blipFill>
          <a:blip r:embed="rId5"/>
          <a:srcRect l="21875" r="21875"/>
          <a:stretch/>
        </p:blipFill>
        <p:spPr>
          <a:xfrm>
            <a:off x="7119880" y="1434007"/>
            <a:ext cx="1725600" cy="1725600"/>
          </a:xfrm>
          <a:prstGeom prst="ellipse">
            <a:avLst/>
          </a:prstGeom>
          <a:noFill/>
          <a:ln w="38100" cap="flat" cmpd="sng">
            <a:solidFill>
              <a:schemeClr val="dk2"/>
            </a:solidFill>
            <a:prstDash val="solid"/>
            <a:round/>
            <a:headEnd type="none" w="sm" len="sm"/>
            <a:tailEnd type="none" w="sm" len="sm"/>
          </a:ln>
        </p:spPr>
      </p:pic>
      <p:pic>
        <p:nvPicPr>
          <p:cNvPr id="2" name="Google Shape;2379;p57">
            <a:extLst>
              <a:ext uri="{FF2B5EF4-FFF2-40B4-BE49-F238E27FC236}">
                <a16:creationId xmlns:a16="http://schemas.microsoft.com/office/drawing/2014/main" id="{2A9D719E-6B2F-6D07-EA64-12312F25CE17}"/>
              </a:ext>
            </a:extLst>
          </p:cNvPr>
          <p:cNvPicPr preferRelativeResize="0"/>
          <p:nvPr/>
        </p:nvPicPr>
        <p:blipFill>
          <a:blip r:embed="rId6"/>
          <a:srcRect l="14917" r="14917"/>
          <a:stretch/>
        </p:blipFill>
        <p:spPr>
          <a:xfrm>
            <a:off x="2568599" y="1434944"/>
            <a:ext cx="1725600" cy="1725600"/>
          </a:xfrm>
          <a:prstGeom prst="ellipse">
            <a:avLst/>
          </a:prstGeom>
          <a:noFill/>
          <a:ln w="38100" cap="flat" cmpd="sng">
            <a:solidFill>
              <a:schemeClr val="dk2"/>
            </a:solidFill>
            <a:prstDash val="solid"/>
            <a:round/>
            <a:headEnd type="none" w="sm" len="sm"/>
            <a:tailEnd type="none" w="sm" len="sm"/>
          </a:ln>
        </p:spPr>
      </p:pic>
      <p:sp>
        <p:nvSpPr>
          <p:cNvPr id="7" name="Google Shape;2377;p57">
            <a:extLst>
              <a:ext uri="{FF2B5EF4-FFF2-40B4-BE49-F238E27FC236}">
                <a16:creationId xmlns:a16="http://schemas.microsoft.com/office/drawing/2014/main" id="{063FA639-3B76-B26B-6688-A44B00E674CE}"/>
              </a:ext>
            </a:extLst>
          </p:cNvPr>
          <p:cNvSpPr txBox="1">
            <a:spLocks/>
          </p:cNvSpPr>
          <p:nvPr/>
        </p:nvSpPr>
        <p:spPr>
          <a:xfrm>
            <a:off x="6707572" y="3242779"/>
            <a:ext cx="22812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Squada One"/>
              <a:buNone/>
              <a:defRPr sz="2500" b="0" i="0" u="none" strike="noStrike" cap="none">
                <a:solidFill>
                  <a:schemeClr val="accent3"/>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2pPr>
            <a:lvl3pPr marR="0" lvl="2"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3pPr>
            <a:lvl4pPr marR="0" lvl="3"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4pPr>
            <a:lvl5pPr marR="0" lvl="4"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5pPr>
            <a:lvl6pPr marR="0" lvl="5"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6pPr>
            <a:lvl7pPr marR="0" lvl="6"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7pPr>
            <a:lvl8pPr marR="0" lvl="7"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8pPr>
            <a:lvl9pPr marR="0" lvl="8"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9pPr>
          </a:lstStyle>
          <a:p>
            <a:r>
              <a:rPr lang="en-US" dirty="0"/>
              <a:t>    Yi Huang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1"/>
          <p:cNvSpPr txBox="1">
            <a:spLocks noGrp="1"/>
          </p:cNvSpPr>
          <p:nvPr>
            <p:ph type="title"/>
          </p:nvPr>
        </p:nvSpPr>
        <p:spPr>
          <a:xfrm>
            <a:off x="2306980" y="458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Fantasy Football Rosters</a:t>
            </a:r>
            <a:endParaRPr dirty="0"/>
          </a:p>
        </p:txBody>
      </p:sp>
      <p:graphicFrame>
        <p:nvGraphicFramePr>
          <p:cNvPr id="2413" name="Google Shape;2413;p61"/>
          <p:cNvGraphicFramePr/>
          <p:nvPr>
            <p:extLst>
              <p:ext uri="{D42A27DB-BD31-4B8C-83A1-F6EECF244321}">
                <p14:modId xmlns:p14="http://schemas.microsoft.com/office/powerpoint/2010/main" val="3132386990"/>
              </p:ext>
            </p:extLst>
          </p:nvPr>
        </p:nvGraphicFramePr>
        <p:xfrm>
          <a:off x="411480" y="550900"/>
          <a:ext cx="2491741" cy="4041700"/>
        </p:xfrm>
        <a:graphic>
          <a:graphicData uri="http://schemas.openxmlformats.org/drawingml/2006/table">
            <a:tbl>
              <a:tblPr>
                <a:noFill/>
                <a:tableStyleId>{812B7AF6-69F3-4993-AD13-4A507065D21F}</a:tableStyleId>
              </a:tblPr>
              <a:tblGrid>
                <a:gridCol w="769891">
                  <a:extLst>
                    <a:ext uri="{9D8B030D-6E8A-4147-A177-3AD203B41FA5}">
                      <a16:colId xmlns:a16="http://schemas.microsoft.com/office/drawing/2014/main" val="20000"/>
                    </a:ext>
                  </a:extLst>
                </a:gridCol>
                <a:gridCol w="1721850">
                  <a:extLst>
                    <a:ext uri="{9D8B030D-6E8A-4147-A177-3AD203B41FA5}">
                      <a16:colId xmlns:a16="http://schemas.microsoft.com/office/drawing/2014/main" val="20001"/>
                    </a:ext>
                  </a:extLst>
                </a:gridCol>
              </a:tblGrid>
              <a:tr h="473384">
                <a:tc>
                  <a:txBody>
                    <a:bodyPr/>
                    <a:lstStyle/>
                    <a:p>
                      <a:pPr marL="0" lvl="0" indent="0" algn="ctr" rtl="0">
                        <a:spcBef>
                          <a:spcPts val="0"/>
                        </a:spcBef>
                        <a:spcAft>
                          <a:spcPts val="0"/>
                        </a:spcAft>
                        <a:buNone/>
                      </a:pPr>
                      <a:r>
                        <a:rPr lang="en" sz="2100" dirty="0">
                          <a:solidFill>
                            <a:schemeClr val="accent3"/>
                          </a:solidFill>
                          <a:latin typeface="Squada One"/>
                          <a:ea typeface="Squada One"/>
                          <a:cs typeface="Squada One"/>
                          <a:sym typeface="Squada One"/>
                        </a:rPr>
                        <a:t>1 QB</a:t>
                      </a:r>
                      <a:endParaRPr sz="2100" dirty="0">
                        <a:solidFill>
                          <a:schemeClr val="accent3"/>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b="1" dirty="0">
                          <a:solidFill>
                            <a:schemeClr val="accent3"/>
                          </a:solidFill>
                          <a:latin typeface="Oxygen"/>
                          <a:ea typeface="Oxygen"/>
                          <a:cs typeface="Oxygen"/>
                          <a:sym typeface="Oxygen"/>
                        </a:rPr>
                        <a:t>Quarterback</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03605">
                <a:tc>
                  <a:txBody>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2 RBs</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Running Back(s)</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2 WRs</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accent1"/>
                        </a:buClr>
                        <a:buSzPts val="1100"/>
                        <a:buFont typeface="Arial"/>
                        <a:buNone/>
                      </a:pPr>
                      <a:r>
                        <a:rPr lang="en" b="1" dirty="0">
                          <a:solidFill>
                            <a:schemeClr val="accent3"/>
                          </a:solidFill>
                          <a:latin typeface="Oxygen"/>
                          <a:ea typeface="Oxygen"/>
                          <a:cs typeface="Oxygen"/>
                          <a:sym typeface="Oxygen"/>
                        </a:rPr>
                        <a:t>Wide Receiver(s)</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1 TE</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Tight End </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428029660"/>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1 FLEX</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WR, RB, TE </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10004"/>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I</a:t>
                      </a:r>
                      <a:r>
                        <a:rPr lang="en" sz="2100" dirty="0">
                          <a:solidFill>
                            <a:schemeClr val="dk2"/>
                          </a:solidFill>
                          <a:latin typeface="Squada One"/>
                          <a:ea typeface="Squada One"/>
                          <a:cs typeface="Squada One"/>
                          <a:sym typeface="Squada One"/>
                        </a:rPr>
                        <a:t> DEF</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dirty="0">
                          <a:solidFill>
                            <a:schemeClr val="accent3"/>
                          </a:solidFill>
                          <a:latin typeface="Oxygen"/>
                          <a:ea typeface="Oxygen"/>
                          <a:cs typeface="Oxygen"/>
                          <a:sym typeface="Oxygen"/>
                        </a:rPr>
                        <a:t>Defense</a:t>
                      </a:r>
                      <a:endParaRPr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73384">
                <a:tc>
                  <a:txBody>
                    <a:bodyPr/>
                    <a:lstStyle/>
                    <a:p>
                      <a:pPr marL="0" lvl="0" indent="0" algn="ctr" rtl="0">
                        <a:spcBef>
                          <a:spcPts val="0"/>
                        </a:spcBef>
                        <a:spcAft>
                          <a:spcPts val="0"/>
                        </a:spcAft>
                        <a:buNone/>
                      </a:pPr>
                      <a:r>
                        <a:rPr lang="en-US" sz="2100" dirty="0">
                          <a:solidFill>
                            <a:schemeClr val="bg1"/>
                          </a:solidFill>
                          <a:latin typeface="Squada One"/>
                          <a:ea typeface="Squada One"/>
                          <a:cs typeface="Squada One"/>
                          <a:sym typeface="Squada One"/>
                        </a:rPr>
                        <a:t>1 K</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Kicker</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3680961612"/>
                  </a:ext>
                </a:extLst>
              </a:tr>
            </a:tbl>
          </a:graphicData>
        </a:graphic>
      </p:graphicFrame>
      <p:pic>
        <p:nvPicPr>
          <p:cNvPr id="3" name="Picture 2">
            <a:extLst>
              <a:ext uri="{FF2B5EF4-FFF2-40B4-BE49-F238E27FC236}">
                <a16:creationId xmlns:a16="http://schemas.microsoft.com/office/drawing/2014/main" id="{189DDC89-1FD1-9920-1B02-24C9374FF33E}"/>
              </a:ext>
            </a:extLst>
          </p:cNvPr>
          <p:cNvPicPr>
            <a:picLocks noChangeAspect="1"/>
          </p:cNvPicPr>
          <p:nvPr/>
        </p:nvPicPr>
        <p:blipFill>
          <a:blip r:embed="rId3"/>
          <a:stretch>
            <a:fillRect/>
          </a:stretch>
        </p:blipFill>
        <p:spPr>
          <a:xfrm>
            <a:off x="3336663" y="1183376"/>
            <a:ext cx="5395857" cy="30342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28651" y="515724"/>
            <a:ext cx="593399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Nailing The Fantasy Football Draft</a:t>
            </a:r>
            <a:endParaRPr dirty="0"/>
          </a:p>
        </p:txBody>
      </p:sp>
      <p:sp>
        <p:nvSpPr>
          <p:cNvPr id="2112" name="Google Shape;2112;p48"/>
          <p:cNvSpPr txBox="1">
            <a:spLocks noGrp="1"/>
          </p:cNvSpPr>
          <p:nvPr>
            <p:ph type="body" idx="1"/>
          </p:nvPr>
        </p:nvSpPr>
        <p:spPr>
          <a:xfrm>
            <a:off x="3921587" y="1786478"/>
            <a:ext cx="4595100" cy="2081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Barlow Condensed"/>
              <a:buChar char="●"/>
            </a:pPr>
            <a:r>
              <a:rPr lang="en-US" dirty="0">
                <a:solidFill>
                  <a:schemeClr val="accent3"/>
                </a:solidFill>
              </a:rPr>
              <a:t>Draft Order &amp; Team Numbers</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Rounds and Determining Value</a:t>
            </a:r>
          </a:p>
          <a:p>
            <a:pPr marL="457200" lvl="0" indent="-317500" algn="l" rtl="0">
              <a:spcBef>
                <a:spcPts val="0"/>
              </a:spcBef>
              <a:spcAft>
                <a:spcPts val="0"/>
              </a:spcAft>
              <a:buSzPts val="1400"/>
              <a:buFont typeface="Barlow Condensed"/>
              <a:buChar char="●"/>
            </a:pPr>
            <a:r>
              <a:rPr lang="en-US" dirty="0">
                <a:solidFill>
                  <a:schemeClr val="accent3"/>
                </a:solidFill>
              </a:rPr>
              <a:t>Standard, PPR, Half PPR</a:t>
            </a:r>
          </a:p>
          <a:p>
            <a:pPr marL="457200" lvl="0" indent="-317500" algn="l" rtl="0">
              <a:spcBef>
                <a:spcPts val="0"/>
              </a:spcBef>
              <a:spcAft>
                <a:spcPts val="0"/>
              </a:spcAft>
              <a:buSzPts val="1400"/>
              <a:buFont typeface="Barlow Condensed"/>
              <a:buChar char="●"/>
            </a:pPr>
            <a:r>
              <a:rPr lang="en-US" dirty="0">
                <a:solidFill>
                  <a:schemeClr val="accent3"/>
                </a:solidFill>
              </a:rPr>
              <a:t>Draft Strategies</a:t>
            </a:r>
          </a:p>
          <a:p>
            <a:pPr marL="457200" lvl="0" indent="-317500" algn="l" rtl="0">
              <a:spcBef>
                <a:spcPts val="0"/>
              </a:spcBef>
              <a:spcAft>
                <a:spcPts val="0"/>
              </a:spcAft>
              <a:buSzPts val="1400"/>
              <a:buFont typeface="Barlow Condensed"/>
              <a:buChar char="●"/>
            </a:pPr>
            <a:r>
              <a:rPr lang="en-US" dirty="0"/>
              <a:t>ADP or Average Draft Position</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League Winners</a:t>
            </a:r>
            <a:endParaRPr dirty="0">
              <a:solidFill>
                <a:schemeClr val="accent3"/>
              </a:solidFill>
            </a:endParaRPr>
          </a:p>
          <a:p>
            <a:pPr marL="457200" lvl="0" indent="-317500" algn="l" rtl="0">
              <a:spcBef>
                <a:spcPts val="0"/>
              </a:spcBef>
              <a:spcAft>
                <a:spcPts val="0"/>
              </a:spcAft>
              <a:buSzPts val="1400"/>
              <a:buFont typeface="Barlow Condensed"/>
              <a:buChar char="●"/>
            </a:pPr>
            <a:r>
              <a:rPr lang="en" dirty="0">
                <a:solidFill>
                  <a:schemeClr val="accent3"/>
                </a:solidFill>
              </a:rPr>
              <a:t>Sleepers (Maximum Value for low cost)</a:t>
            </a:r>
          </a:p>
          <a:p>
            <a:pPr marL="457200" lvl="0" indent="-317500" algn="l" rtl="0">
              <a:spcBef>
                <a:spcPts val="0"/>
              </a:spcBef>
              <a:spcAft>
                <a:spcPts val="0"/>
              </a:spcAft>
              <a:buSzPts val="1400"/>
              <a:buFont typeface="Barlow Condensed"/>
              <a:buChar char="●"/>
            </a:pPr>
            <a:r>
              <a:rPr lang="en" dirty="0"/>
              <a:t>Cheat The Draft and Leverage Stats to Determine Value</a:t>
            </a:r>
            <a:endParaRPr dirty="0">
              <a:solidFill>
                <a:schemeClr val="accent3"/>
              </a:solidFill>
            </a:endParaRPr>
          </a:p>
        </p:txBody>
      </p:sp>
      <p:grpSp>
        <p:nvGrpSpPr>
          <p:cNvPr id="2113" name="Google Shape;2113;p48"/>
          <p:cNvGrpSpPr/>
          <p:nvPr/>
        </p:nvGrpSpPr>
        <p:grpSpPr>
          <a:xfrm>
            <a:off x="7191455" y="1268406"/>
            <a:ext cx="1609645" cy="1635330"/>
            <a:chOff x="920450" y="1193650"/>
            <a:chExt cx="2502009" cy="2756202"/>
          </a:xfrm>
        </p:grpSpPr>
        <p:sp>
          <p:nvSpPr>
            <p:cNvPr id="2114" name="Google Shape;2114;p48"/>
            <p:cNvSpPr/>
            <p:nvPr/>
          </p:nvSpPr>
          <p:spPr>
            <a:xfrm>
              <a:off x="1988501" y="3116732"/>
              <a:ext cx="367175" cy="132032"/>
            </a:xfrm>
            <a:custGeom>
              <a:avLst/>
              <a:gdLst/>
              <a:ahLst/>
              <a:cxnLst/>
              <a:rect l="l" t="t" r="r" b="b"/>
              <a:pathLst>
                <a:path w="5345" h="1922" extrusionOk="0">
                  <a:moveTo>
                    <a:pt x="1" y="1"/>
                  </a:moveTo>
                  <a:cubicBezTo>
                    <a:pt x="1" y="721"/>
                    <a:pt x="561" y="1362"/>
                    <a:pt x="1402" y="1682"/>
                  </a:cubicBezTo>
                  <a:cubicBezTo>
                    <a:pt x="1783" y="1823"/>
                    <a:pt x="2202" y="1922"/>
                    <a:pt x="2663" y="1922"/>
                  </a:cubicBezTo>
                  <a:cubicBezTo>
                    <a:pt x="3123" y="1922"/>
                    <a:pt x="3563" y="1823"/>
                    <a:pt x="3923" y="1682"/>
                  </a:cubicBezTo>
                  <a:cubicBezTo>
                    <a:pt x="4764" y="1362"/>
                    <a:pt x="5345" y="72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779603" y="3214415"/>
              <a:ext cx="783604" cy="606233"/>
            </a:xfrm>
            <a:custGeom>
              <a:avLst/>
              <a:gdLst/>
              <a:ahLst/>
              <a:cxnLst/>
              <a:rect l="l" t="t" r="r" b="b"/>
              <a:pathLst>
                <a:path w="11407" h="8825" extrusionOk="0">
                  <a:moveTo>
                    <a:pt x="4183" y="0"/>
                  </a:moveTo>
                  <a:cubicBezTo>
                    <a:pt x="3223" y="3622"/>
                    <a:pt x="862" y="7485"/>
                    <a:pt x="0" y="8825"/>
                  </a:cubicBezTo>
                  <a:lnTo>
                    <a:pt x="11407" y="8825"/>
                  </a:lnTo>
                  <a:cubicBezTo>
                    <a:pt x="10547" y="7485"/>
                    <a:pt x="8186" y="3622"/>
                    <a:pt x="7244" y="0"/>
                  </a:cubicBezTo>
                  <a:cubicBezTo>
                    <a:pt x="6785" y="180"/>
                    <a:pt x="6265" y="281"/>
                    <a:pt x="5704" y="281"/>
                  </a:cubicBezTo>
                  <a:cubicBezTo>
                    <a:pt x="5144" y="281"/>
                    <a:pt x="4643" y="180"/>
                    <a:pt x="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661381" y="3820568"/>
              <a:ext cx="1021495" cy="129284"/>
            </a:xfrm>
            <a:custGeom>
              <a:avLst/>
              <a:gdLst/>
              <a:ahLst/>
              <a:cxnLst/>
              <a:rect l="l" t="t" r="r" b="b"/>
              <a:pathLst>
                <a:path w="14870" h="1882" extrusionOk="0">
                  <a:moveTo>
                    <a:pt x="141" y="1"/>
                  </a:moveTo>
                  <a:cubicBezTo>
                    <a:pt x="61" y="1"/>
                    <a:pt x="0" y="61"/>
                    <a:pt x="0" y="121"/>
                  </a:cubicBezTo>
                  <a:lnTo>
                    <a:pt x="0" y="1742"/>
                  </a:lnTo>
                  <a:cubicBezTo>
                    <a:pt x="0" y="1822"/>
                    <a:pt x="61" y="1882"/>
                    <a:pt x="141" y="1882"/>
                  </a:cubicBezTo>
                  <a:lnTo>
                    <a:pt x="14729" y="1882"/>
                  </a:lnTo>
                  <a:cubicBezTo>
                    <a:pt x="14809" y="1882"/>
                    <a:pt x="14870" y="1822"/>
                    <a:pt x="14870" y="1742"/>
                  </a:cubicBezTo>
                  <a:lnTo>
                    <a:pt x="14870" y="121"/>
                  </a:lnTo>
                  <a:cubicBezTo>
                    <a:pt x="14870" y="61"/>
                    <a:pt x="14809" y="1"/>
                    <a:pt x="14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920450" y="1193650"/>
              <a:ext cx="2502009" cy="1923185"/>
            </a:xfrm>
            <a:custGeom>
              <a:avLst/>
              <a:gdLst/>
              <a:ahLst/>
              <a:cxnLst/>
              <a:rect l="l" t="t" r="r" b="b"/>
              <a:pathLst>
                <a:path w="36422" h="27996" extrusionOk="0">
                  <a:moveTo>
                    <a:pt x="7144" y="4604"/>
                  </a:moveTo>
                  <a:cubicBezTo>
                    <a:pt x="7125" y="7685"/>
                    <a:pt x="7264" y="13628"/>
                    <a:pt x="8265" y="18291"/>
                  </a:cubicBezTo>
                  <a:cubicBezTo>
                    <a:pt x="8327" y="18541"/>
                    <a:pt x="8121" y="18742"/>
                    <a:pt x="7895" y="18742"/>
                  </a:cubicBezTo>
                  <a:cubicBezTo>
                    <a:pt x="7831" y="18742"/>
                    <a:pt x="7766" y="18727"/>
                    <a:pt x="7704" y="18691"/>
                  </a:cubicBezTo>
                  <a:cubicBezTo>
                    <a:pt x="7245" y="18411"/>
                    <a:pt x="6805" y="18070"/>
                    <a:pt x="6384" y="17651"/>
                  </a:cubicBezTo>
                  <a:cubicBezTo>
                    <a:pt x="3702" y="14909"/>
                    <a:pt x="2622" y="9626"/>
                    <a:pt x="2261" y="5844"/>
                  </a:cubicBezTo>
                  <a:cubicBezTo>
                    <a:pt x="2202" y="5183"/>
                    <a:pt x="2722" y="4604"/>
                    <a:pt x="3403" y="4604"/>
                  </a:cubicBezTo>
                  <a:close/>
                  <a:moveTo>
                    <a:pt x="33020" y="4604"/>
                  </a:moveTo>
                  <a:cubicBezTo>
                    <a:pt x="33700" y="4604"/>
                    <a:pt x="34240" y="5183"/>
                    <a:pt x="34160" y="5844"/>
                  </a:cubicBezTo>
                  <a:cubicBezTo>
                    <a:pt x="33799" y="9626"/>
                    <a:pt x="32740" y="14909"/>
                    <a:pt x="30058" y="17651"/>
                  </a:cubicBezTo>
                  <a:cubicBezTo>
                    <a:pt x="29637" y="18070"/>
                    <a:pt x="29178" y="18411"/>
                    <a:pt x="28716" y="18691"/>
                  </a:cubicBezTo>
                  <a:cubicBezTo>
                    <a:pt x="28653" y="18732"/>
                    <a:pt x="28587" y="18750"/>
                    <a:pt x="28522" y="18750"/>
                  </a:cubicBezTo>
                  <a:cubicBezTo>
                    <a:pt x="28303" y="18750"/>
                    <a:pt x="28110" y="18539"/>
                    <a:pt x="28156" y="18291"/>
                  </a:cubicBezTo>
                  <a:cubicBezTo>
                    <a:pt x="29157" y="13628"/>
                    <a:pt x="29298" y="7685"/>
                    <a:pt x="29298" y="4604"/>
                  </a:cubicBezTo>
                  <a:close/>
                  <a:moveTo>
                    <a:pt x="7144" y="1"/>
                  </a:moveTo>
                  <a:lnTo>
                    <a:pt x="7144" y="2502"/>
                  </a:lnTo>
                  <a:lnTo>
                    <a:pt x="1901" y="2502"/>
                  </a:lnTo>
                  <a:cubicBezTo>
                    <a:pt x="841" y="2502"/>
                    <a:pt x="1" y="3382"/>
                    <a:pt x="60" y="4443"/>
                  </a:cubicBezTo>
                  <a:cubicBezTo>
                    <a:pt x="300" y="8966"/>
                    <a:pt x="1682" y="20012"/>
                    <a:pt x="9185" y="21432"/>
                  </a:cubicBezTo>
                  <a:cubicBezTo>
                    <a:pt x="9887" y="23233"/>
                    <a:pt x="10826" y="24514"/>
                    <a:pt x="12088" y="24834"/>
                  </a:cubicBezTo>
                  <a:cubicBezTo>
                    <a:pt x="11808" y="25034"/>
                    <a:pt x="11627" y="25375"/>
                    <a:pt x="11667" y="25755"/>
                  </a:cubicBezTo>
                  <a:cubicBezTo>
                    <a:pt x="11707" y="26296"/>
                    <a:pt x="12187" y="26715"/>
                    <a:pt x="12747" y="26715"/>
                  </a:cubicBezTo>
                  <a:lnTo>
                    <a:pt x="13268" y="26715"/>
                  </a:lnTo>
                  <a:cubicBezTo>
                    <a:pt x="13208" y="26955"/>
                    <a:pt x="13228" y="27235"/>
                    <a:pt x="13489" y="27536"/>
                  </a:cubicBezTo>
                  <a:cubicBezTo>
                    <a:pt x="13729" y="27836"/>
                    <a:pt x="14089" y="27996"/>
                    <a:pt x="14468" y="27996"/>
                  </a:cubicBezTo>
                  <a:lnTo>
                    <a:pt x="21953" y="27996"/>
                  </a:lnTo>
                  <a:cubicBezTo>
                    <a:pt x="22334" y="27996"/>
                    <a:pt x="22713" y="27836"/>
                    <a:pt x="22953" y="27536"/>
                  </a:cubicBezTo>
                  <a:cubicBezTo>
                    <a:pt x="23214" y="27235"/>
                    <a:pt x="23214" y="26955"/>
                    <a:pt x="23153" y="26715"/>
                  </a:cubicBezTo>
                  <a:lnTo>
                    <a:pt x="23674" y="26715"/>
                  </a:lnTo>
                  <a:cubicBezTo>
                    <a:pt x="24234" y="26715"/>
                    <a:pt x="24714" y="26296"/>
                    <a:pt x="24775" y="25755"/>
                  </a:cubicBezTo>
                  <a:cubicBezTo>
                    <a:pt x="24794" y="25375"/>
                    <a:pt x="24634" y="25034"/>
                    <a:pt x="24354" y="24834"/>
                  </a:cubicBezTo>
                  <a:cubicBezTo>
                    <a:pt x="25595" y="24514"/>
                    <a:pt x="26536" y="23233"/>
                    <a:pt x="27256" y="21432"/>
                  </a:cubicBezTo>
                  <a:cubicBezTo>
                    <a:pt x="34760" y="20012"/>
                    <a:pt x="36121" y="8966"/>
                    <a:pt x="36361" y="4443"/>
                  </a:cubicBezTo>
                  <a:cubicBezTo>
                    <a:pt x="36422" y="3382"/>
                    <a:pt x="35581" y="2502"/>
                    <a:pt x="34541" y="2502"/>
                  </a:cubicBezTo>
                  <a:lnTo>
                    <a:pt x="29277" y="2502"/>
                  </a:lnTo>
                  <a:lnTo>
                    <a:pt x="29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661A3E4-A9E3-1B99-9AFD-CAE59A3270FB}"/>
              </a:ext>
            </a:extLst>
          </p:cNvPr>
          <p:cNvPicPr>
            <a:picLocks noChangeAspect="1"/>
          </p:cNvPicPr>
          <p:nvPr/>
        </p:nvPicPr>
        <p:blipFill>
          <a:blip r:embed="rId3"/>
          <a:stretch>
            <a:fillRect/>
          </a:stretch>
        </p:blipFill>
        <p:spPr>
          <a:xfrm>
            <a:off x="263256" y="1343884"/>
            <a:ext cx="3776245" cy="260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5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Stats Player Profile</a:t>
            </a:r>
            <a:endParaRPr dirty="0"/>
          </a:p>
        </p:txBody>
      </p:sp>
      <p:sp>
        <p:nvSpPr>
          <p:cNvPr id="2158" name="Google Shape;2158;p50"/>
          <p:cNvSpPr/>
          <p:nvPr/>
        </p:nvSpPr>
        <p:spPr>
          <a:xfrm>
            <a:off x="894100"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894392" y="1674023"/>
            <a:ext cx="1081200" cy="1081200"/>
          </a:xfrm>
          <a:prstGeom prst="blockArc">
            <a:avLst>
              <a:gd name="adj1" fmla="val 16238470"/>
              <a:gd name="adj2" fmla="val 10763099"/>
              <a:gd name="adj3" fmla="val 1145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67457"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267749" y="1674023"/>
            <a:ext cx="1081200" cy="1081200"/>
          </a:xfrm>
          <a:prstGeom prst="blockArc">
            <a:avLst>
              <a:gd name="adj1" fmla="val 16238470"/>
              <a:gd name="adj2" fmla="val 36950"/>
              <a:gd name="adj3" fmla="val 1151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txBox="1">
            <a:spLocks noGrp="1"/>
          </p:cNvSpPr>
          <p:nvPr>
            <p:ph type="title" idx="4294967295"/>
          </p:nvPr>
        </p:nvSpPr>
        <p:spPr>
          <a:xfrm>
            <a:off x="434079" y="1236664"/>
            <a:ext cx="3529414"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Positional Rankings in ADP </a:t>
            </a:r>
            <a:endParaRPr sz="2500" dirty="0">
              <a:solidFill>
                <a:schemeClr val="accent3"/>
              </a:solidFill>
            </a:endParaRPr>
          </a:p>
        </p:txBody>
      </p:sp>
      <p:sp>
        <p:nvSpPr>
          <p:cNvPr id="2163" name="Google Shape;2163;p50"/>
          <p:cNvSpPr txBox="1">
            <a:spLocks noGrp="1"/>
          </p:cNvSpPr>
          <p:nvPr>
            <p:ph type="subTitle" idx="4294967295"/>
          </p:nvPr>
        </p:nvSpPr>
        <p:spPr>
          <a:xfrm>
            <a:off x="429658" y="2772075"/>
            <a:ext cx="1792290"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QBs/Skill Positions</a:t>
            </a:r>
            <a:endParaRPr dirty="0"/>
          </a:p>
        </p:txBody>
      </p:sp>
      <p:sp>
        <p:nvSpPr>
          <p:cNvPr id="2164" name="Google Shape;2164;p50"/>
          <p:cNvSpPr txBox="1">
            <a:spLocks noGrp="1"/>
          </p:cNvSpPr>
          <p:nvPr>
            <p:ph type="subTitle" idx="4294967295"/>
          </p:nvPr>
        </p:nvSpPr>
        <p:spPr>
          <a:xfrm>
            <a:off x="2247799" y="2772075"/>
            <a:ext cx="1553019"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Defense /Kickers</a:t>
            </a:r>
            <a:endParaRPr dirty="0"/>
          </a:p>
        </p:txBody>
      </p:sp>
      <p:sp>
        <p:nvSpPr>
          <p:cNvPr id="2165" name="Google Shape;2165;p50"/>
          <p:cNvSpPr txBox="1">
            <a:spLocks noGrp="1"/>
          </p:cNvSpPr>
          <p:nvPr>
            <p:ph type="title" idx="4294967295"/>
          </p:nvPr>
        </p:nvSpPr>
        <p:spPr>
          <a:xfrm>
            <a:off x="1054354" y="2037971"/>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98%</a:t>
            </a:r>
            <a:endParaRPr sz="2100" dirty="0"/>
          </a:p>
        </p:txBody>
      </p:sp>
      <p:sp>
        <p:nvSpPr>
          <p:cNvPr id="2166" name="Google Shape;2166;p50"/>
          <p:cNvSpPr txBox="1">
            <a:spLocks noGrp="1"/>
          </p:cNvSpPr>
          <p:nvPr>
            <p:ph type="title" idx="4294967295"/>
          </p:nvPr>
        </p:nvSpPr>
        <p:spPr>
          <a:xfrm>
            <a:off x="2465678" y="2017597"/>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2%</a:t>
            </a:r>
            <a:endParaRPr sz="2100" dirty="0"/>
          </a:p>
        </p:txBody>
      </p:sp>
      <p:sp>
        <p:nvSpPr>
          <p:cNvPr id="2167" name="Google Shape;2167;p50"/>
          <p:cNvSpPr txBox="1">
            <a:spLocks noGrp="1"/>
          </p:cNvSpPr>
          <p:nvPr>
            <p:ph type="title" idx="4294967295"/>
          </p:nvPr>
        </p:nvSpPr>
        <p:spPr>
          <a:xfrm>
            <a:off x="4566300" y="1254506"/>
            <a:ext cx="2723139"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Position Breakdown</a:t>
            </a:r>
            <a:endParaRPr sz="2500" dirty="0">
              <a:solidFill>
                <a:schemeClr val="accent3"/>
              </a:solidFill>
            </a:endParaRPr>
          </a:p>
        </p:txBody>
      </p:sp>
      <p:sp>
        <p:nvSpPr>
          <p:cNvPr id="2168" name="Google Shape;2168;p50"/>
          <p:cNvSpPr/>
          <p:nvPr/>
        </p:nvSpPr>
        <p:spPr>
          <a:xfrm>
            <a:off x="5317600"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6143558"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6969517"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7795475"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5317600" y="2282605"/>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6143550" y="2056374"/>
            <a:ext cx="381000" cy="3612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6969525" y="2194147"/>
            <a:ext cx="381000" cy="2235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7795475" y="2282552"/>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txBox="1">
            <a:spLocks noGrp="1"/>
          </p:cNvSpPr>
          <p:nvPr>
            <p:ph type="subTitle" idx="4294967295"/>
          </p:nvPr>
        </p:nvSpPr>
        <p:spPr>
          <a:xfrm>
            <a:off x="5108050"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14%</a:t>
            </a:r>
            <a:endParaRPr sz="2100" dirty="0">
              <a:solidFill>
                <a:schemeClr val="dk2"/>
              </a:solidFill>
              <a:latin typeface="Squada One"/>
              <a:ea typeface="Squada One"/>
              <a:cs typeface="Squada One"/>
              <a:sym typeface="Squada One"/>
            </a:endParaRPr>
          </a:p>
        </p:txBody>
      </p:sp>
      <p:sp>
        <p:nvSpPr>
          <p:cNvPr id="2177" name="Google Shape;2177;p50"/>
          <p:cNvSpPr txBox="1">
            <a:spLocks noGrp="1"/>
          </p:cNvSpPr>
          <p:nvPr>
            <p:ph type="subTitle" idx="4294967295"/>
          </p:nvPr>
        </p:nvSpPr>
        <p:spPr>
          <a:xfrm>
            <a:off x="5934008"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38%</a:t>
            </a:r>
            <a:endParaRPr sz="2100" dirty="0">
              <a:solidFill>
                <a:schemeClr val="dk2"/>
              </a:solidFill>
              <a:latin typeface="Squada One"/>
              <a:ea typeface="Squada One"/>
              <a:cs typeface="Squada One"/>
              <a:sym typeface="Squada One"/>
            </a:endParaRPr>
          </a:p>
        </p:txBody>
      </p:sp>
      <p:sp>
        <p:nvSpPr>
          <p:cNvPr id="2178" name="Google Shape;2178;p50"/>
          <p:cNvSpPr txBox="1">
            <a:spLocks noGrp="1"/>
          </p:cNvSpPr>
          <p:nvPr>
            <p:ph type="subTitle" idx="4294967295"/>
          </p:nvPr>
        </p:nvSpPr>
        <p:spPr>
          <a:xfrm>
            <a:off x="6759966"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28%</a:t>
            </a:r>
            <a:endParaRPr sz="2100" dirty="0">
              <a:solidFill>
                <a:schemeClr val="dk2"/>
              </a:solidFill>
              <a:latin typeface="Squada One"/>
              <a:ea typeface="Squada One"/>
              <a:cs typeface="Squada One"/>
              <a:sym typeface="Squada One"/>
            </a:endParaRPr>
          </a:p>
        </p:txBody>
      </p:sp>
      <p:sp>
        <p:nvSpPr>
          <p:cNvPr id="2179" name="Google Shape;2179;p50"/>
          <p:cNvSpPr txBox="1">
            <a:spLocks noGrp="1"/>
          </p:cNvSpPr>
          <p:nvPr>
            <p:ph type="subTitle" idx="4294967295"/>
          </p:nvPr>
        </p:nvSpPr>
        <p:spPr>
          <a:xfrm>
            <a:off x="7585925"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20%</a:t>
            </a:r>
            <a:endParaRPr sz="2100" dirty="0">
              <a:solidFill>
                <a:schemeClr val="dk2"/>
              </a:solidFill>
              <a:latin typeface="Squada One"/>
              <a:ea typeface="Squada One"/>
              <a:cs typeface="Squada One"/>
              <a:sym typeface="Squada One"/>
            </a:endParaRPr>
          </a:p>
        </p:txBody>
      </p:sp>
      <p:sp>
        <p:nvSpPr>
          <p:cNvPr id="2180" name="Google Shape;2180;p50"/>
          <p:cNvSpPr txBox="1">
            <a:spLocks noGrp="1"/>
          </p:cNvSpPr>
          <p:nvPr>
            <p:ph type="subTitle" idx="4294967295"/>
          </p:nvPr>
        </p:nvSpPr>
        <p:spPr>
          <a:xfrm>
            <a:off x="5108063"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QBs</a:t>
            </a:r>
            <a:endParaRPr dirty="0"/>
          </a:p>
        </p:txBody>
      </p:sp>
      <p:sp>
        <p:nvSpPr>
          <p:cNvPr id="2181" name="Google Shape;2181;p50"/>
          <p:cNvSpPr txBox="1">
            <a:spLocks noGrp="1"/>
          </p:cNvSpPr>
          <p:nvPr>
            <p:ph type="subTitle" idx="4294967295"/>
          </p:nvPr>
        </p:nvSpPr>
        <p:spPr>
          <a:xfrm>
            <a:off x="5934014"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WRs</a:t>
            </a:r>
            <a:endParaRPr dirty="0"/>
          </a:p>
        </p:txBody>
      </p:sp>
      <p:sp>
        <p:nvSpPr>
          <p:cNvPr id="2182" name="Google Shape;2182;p50"/>
          <p:cNvSpPr txBox="1">
            <a:spLocks noGrp="1"/>
          </p:cNvSpPr>
          <p:nvPr>
            <p:ph type="subTitle" idx="4294967295"/>
          </p:nvPr>
        </p:nvSpPr>
        <p:spPr>
          <a:xfrm>
            <a:off x="6759966"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RBs</a:t>
            </a:r>
            <a:endParaRPr dirty="0"/>
          </a:p>
        </p:txBody>
      </p:sp>
      <p:sp>
        <p:nvSpPr>
          <p:cNvPr id="2183" name="Google Shape;2183;p50"/>
          <p:cNvSpPr txBox="1">
            <a:spLocks noGrp="1"/>
          </p:cNvSpPr>
          <p:nvPr>
            <p:ph type="subTitle" idx="4294967295"/>
          </p:nvPr>
        </p:nvSpPr>
        <p:spPr>
          <a:xfrm>
            <a:off x="7585918"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TEs</a:t>
            </a:r>
            <a:endParaRPr dirty="0"/>
          </a:p>
        </p:txBody>
      </p:sp>
      <p:sp>
        <p:nvSpPr>
          <p:cNvPr id="2184" name="Google Shape;2184;p50"/>
          <p:cNvSpPr txBox="1">
            <a:spLocks noGrp="1"/>
          </p:cNvSpPr>
          <p:nvPr>
            <p:ph type="title" idx="4294967295"/>
          </p:nvPr>
        </p:nvSpPr>
        <p:spPr>
          <a:xfrm>
            <a:off x="432644" y="3288551"/>
            <a:ext cx="2987655" cy="3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Interests and Features</a:t>
            </a:r>
            <a:endParaRPr sz="2500" dirty="0">
              <a:solidFill>
                <a:schemeClr val="accent3"/>
              </a:solidFill>
            </a:endParaRPr>
          </a:p>
        </p:txBody>
      </p:sp>
      <p:sp>
        <p:nvSpPr>
          <p:cNvPr id="2185" name="Google Shape;2185;p50"/>
          <p:cNvSpPr txBox="1">
            <a:spLocks noGrp="1"/>
          </p:cNvSpPr>
          <p:nvPr>
            <p:ph type="subTitle" idx="4294967295"/>
          </p:nvPr>
        </p:nvSpPr>
        <p:spPr>
          <a:xfrm>
            <a:off x="496882" y="4248600"/>
            <a:ext cx="1061206"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Production</a:t>
            </a:r>
            <a:endParaRPr dirty="0"/>
          </a:p>
        </p:txBody>
      </p:sp>
      <p:sp>
        <p:nvSpPr>
          <p:cNvPr id="2187" name="Google Shape;2187;p50"/>
          <p:cNvSpPr txBox="1">
            <a:spLocks noGrp="1"/>
          </p:cNvSpPr>
          <p:nvPr>
            <p:ph type="subTitle" idx="4294967295"/>
          </p:nvPr>
        </p:nvSpPr>
        <p:spPr>
          <a:xfrm>
            <a:off x="1798736" y="4248600"/>
            <a:ext cx="800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Usage</a:t>
            </a:r>
            <a:endParaRPr dirty="0"/>
          </a:p>
        </p:txBody>
      </p:sp>
      <p:sp>
        <p:nvSpPr>
          <p:cNvPr id="2188" name="Google Shape;2188;p50"/>
          <p:cNvSpPr txBox="1">
            <a:spLocks noGrp="1"/>
          </p:cNvSpPr>
          <p:nvPr>
            <p:ph type="subTitle" idx="4294967295"/>
          </p:nvPr>
        </p:nvSpPr>
        <p:spPr>
          <a:xfrm>
            <a:off x="2698384" y="4277598"/>
            <a:ext cx="1223509"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TotalYdScrm</a:t>
            </a:r>
            <a:endParaRPr dirty="0"/>
          </a:p>
        </p:txBody>
      </p:sp>
      <p:grpSp>
        <p:nvGrpSpPr>
          <p:cNvPr id="2189" name="Google Shape;2189;p50"/>
          <p:cNvGrpSpPr/>
          <p:nvPr/>
        </p:nvGrpSpPr>
        <p:grpSpPr>
          <a:xfrm>
            <a:off x="1984580" y="3742454"/>
            <a:ext cx="493812" cy="422342"/>
            <a:chOff x="-38905225" y="3591875"/>
            <a:chExt cx="325300" cy="314200"/>
          </a:xfrm>
        </p:grpSpPr>
        <p:sp>
          <p:nvSpPr>
            <p:cNvPr id="2190" name="Google Shape;2190;p5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50"/>
          <p:cNvSpPr txBox="1">
            <a:spLocks noGrp="1"/>
          </p:cNvSpPr>
          <p:nvPr>
            <p:ph type="title" idx="4294967295"/>
          </p:nvPr>
        </p:nvSpPr>
        <p:spPr>
          <a:xfrm>
            <a:off x="4757606" y="3279696"/>
            <a:ext cx="3229175"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Machine Learning Models</a:t>
            </a:r>
            <a:endParaRPr sz="2500" dirty="0">
              <a:solidFill>
                <a:schemeClr val="accent3"/>
              </a:solidFill>
            </a:endParaRPr>
          </a:p>
        </p:txBody>
      </p:sp>
      <p:sp>
        <p:nvSpPr>
          <p:cNvPr id="2204" name="Google Shape;2204;p50"/>
          <p:cNvSpPr txBox="1">
            <a:spLocks noGrp="1"/>
          </p:cNvSpPr>
          <p:nvPr>
            <p:ph type="subTitle" idx="4294967295"/>
          </p:nvPr>
        </p:nvSpPr>
        <p:spPr>
          <a:xfrm>
            <a:off x="4941438"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Keras</a:t>
            </a:r>
            <a:endParaRPr dirty="0"/>
          </a:p>
        </p:txBody>
      </p:sp>
      <p:sp>
        <p:nvSpPr>
          <p:cNvPr id="2205" name="Google Shape;2205;p50"/>
          <p:cNvSpPr txBox="1">
            <a:spLocks noGrp="1"/>
          </p:cNvSpPr>
          <p:nvPr>
            <p:ph type="subTitle" idx="4294967295"/>
          </p:nvPr>
        </p:nvSpPr>
        <p:spPr>
          <a:xfrm>
            <a:off x="6130567" y="4248600"/>
            <a:ext cx="1189128" cy="223495"/>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Logistic Regression</a:t>
            </a:r>
            <a:endParaRPr dirty="0"/>
          </a:p>
        </p:txBody>
      </p:sp>
      <p:sp>
        <p:nvSpPr>
          <p:cNvPr id="2206" name="Google Shape;2206;p50"/>
          <p:cNvSpPr txBox="1">
            <a:spLocks noGrp="1"/>
          </p:cNvSpPr>
          <p:nvPr>
            <p:ph type="subTitle" idx="4294967295"/>
          </p:nvPr>
        </p:nvSpPr>
        <p:spPr>
          <a:xfrm>
            <a:off x="7319695"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Clusters</a:t>
            </a:r>
            <a:endParaRPr dirty="0"/>
          </a:p>
        </p:txBody>
      </p:sp>
      <p:sp>
        <p:nvSpPr>
          <p:cNvPr id="2207" name="Google Shape;2207;p50"/>
          <p:cNvSpPr txBox="1">
            <a:spLocks noGrp="1"/>
          </p:cNvSpPr>
          <p:nvPr>
            <p:ph type="subTitle" idx="4294967295"/>
          </p:nvPr>
        </p:nvSpPr>
        <p:spPr>
          <a:xfrm>
            <a:off x="737670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10%</a:t>
            </a:r>
            <a:endParaRPr sz="2100" dirty="0">
              <a:solidFill>
                <a:schemeClr val="dk2"/>
              </a:solidFill>
              <a:latin typeface="Squada One"/>
              <a:ea typeface="Squada One"/>
              <a:cs typeface="Squada One"/>
              <a:sym typeface="Squada One"/>
            </a:endParaRPr>
          </a:p>
        </p:txBody>
      </p:sp>
      <p:sp>
        <p:nvSpPr>
          <p:cNvPr id="2208" name="Google Shape;2208;p50"/>
          <p:cNvSpPr txBox="1">
            <a:spLocks noGrp="1"/>
          </p:cNvSpPr>
          <p:nvPr>
            <p:ph type="subTitle" idx="4294967295"/>
          </p:nvPr>
        </p:nvSpPr>
        <p:spPr>
          <a:xfrm>
            <a:off x="6187575" y="35924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60%</a:t>
            </a:r>
            <a:endParaRPr sz="2100" dirty="0">
              <a:solidFill>
                <a:schemeClr val="dk2"/>
              </a:solidFill>
              <a:latin typeface="Squada One"/>
              <a:ea typeface="Squada One"/>
              <a:cs typeface="Squada One"/>
              <a:sym typeface="Squada One"/>
            </a:endParaRPr>
          </a:p>
        </p:txBody>
      </p:sp>
      <p:sp>
        <p:nvSpPr>
          <p:cNvPr id="2209" name="Google Shape;2209;p50"/>
          <p:cNvSpPr txBox="1">
            <a:spLocks noGrp="1"/>
          </p:cNvSpPr>
          <p:nvPr>
            <p:ph type="subTitle" idx="4294967295"/>
          </p:nvPr>
        </p:nvSpPr>
        <p:spPr>
          <a:xfrm>
            <a:off x="499845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Squada One"/>
                <a:ea typeface="Squada One"/>
                <a:cs typeface="Squada One"/>
                <a:sym typeface="Squada One"/>
              </a:rPr>
              <a:t>30%</a:t>
            </a:r>
            <a:endParaRPr sz="2100">
              <a:solidFill>
                <a:schemeClr val="dk2"/>
              </a:solidFill>
              <a:latin typeface="Squada One"/>
              <a:ea typeface="Squada One"/>
              <a:cs typeface="Squada One"/>
              <a:sym typeface="Squada One"/>
            </a:endParaRPr>
          </a:p>
        </p:txBody>
      </p:sp>
      <p:cxnSp>
        <p:nvCxnSpPr>
          <p:cNvPr id="2210" name="Google Shape;2210;p50"/>
          <p:cNvCxnSpPr/>
          <p:nvPr/>
        </p:nvCxnSpPr>
        <p:spPr>
          <a:xfrm>
            <a:off x="4965588" y="4066463"/>
            <a:ext cx="865800" cy="0"/>
          </a:xfrm>
          <a:prstGeom prst="straightConnector1">
            <a:avLst/>
          </a:prstGeom>
          <a:noFill/>
          <a:ln w="38100" cap="flat" cmpd="sng">
            <a:solidFill>
              <a:schemeClr val="dk2"/>
            </a:solidFill>
            <a:prstDash val="solid"/>
            <a:round/>
            <a:headEnd type="none" w="med" len="med"/>
            <a:tailEnd type="none" w="med" len="med"/>
          </a:ln>
        </p:spPr>
      </p:cxnSp>
      <p:sp>
        <p:nvSpPr>
          <p:cNvPr id="2211" name="Google Shape;2211;p50"/>
          <p:cNvSpPr/>
          <p:nvPr/>
        </p:nvSpPr>
        <p:spPr>
          <a:xfrm>
            <a:off x="5233825" y="39989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50"/>
          <p:cNvCxnSpPr/>
          <p:nvPr/>
        </p:nvCxnSpPr>
        <p:spPr>
          <a:xfrm>
            <a:off x="6154713" y="4069813"/>
            <a:ext cx="865800" cy="0"/>
          </a:xfrm>
          <a:prstGeom prst="straightConnector1">
            <a:avLst/>
          </a:prstGeom>
          <a:noFill/>
          <a:ln w="38100" cap="flat" cmpd="sng">
            <a:solidFill>
              <a:schemeClr val="dk2"/>
            </a:solidFill>
            <a:prstDash val="solid"/>
            <a:round/>
            <a:headEnd type="none" w="med" len="med"/>
            <a:tailEnd type="none" w="med" len="med"/>
          </a:ln>
        </p:spPr>
      </p:cxnSp>
      <p:sp>
        <p:nvSpPr>
          <p:cNvPr id="2213" name="Google Shape;2213;p50"/>
          <p:cNvSpPr/>
          <p:nvPr/>
        </p:nvSpPr>
        <p:spPr>
          <a:xfrm>
            <a:off x="6520113" y="400231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50"/>
          <p:cNvCxnSpPr/>
          <p:nvPr/>
        </p:nvCxnSpPr>
        <p:spPr>
          <a:xfrm>
            <a:off x="7343838" y="4069763"/>
            <a:ext cx="865800" cy="0"/>
          </a:xfrm>
          <a:prstGeom prst="straightConnector1">
            <a:avLst/>
          </a:prstGeom>
          <a:noFill/>
          <a:ln w="38100" cap="flat" cmpd="sng">
            <a:solidFill>
              <a:schemeClr val="dk2"/>
            </a:solidFill>
            <a:prstDash val="solid"/>
            <a:round/>
            <a:headEnd type="none" w="med" len="med"/>
            <a:tailEnd type="none" w="med" len="med"/>
          </a:ln>
        </p:spPr>
      </p:cxnSp>
      <p:sp>
        <p:nvSpPr>
          <p:cNvPr id="2215" name="Google Shape;2215;p50"/>
          <p:cNvSpPr/>
          <p:nvPr/>
        </p:nvSpPr>
        <p:spPr>
          <a:xfrm>
            <a:off x="7476613" y="40022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292;p77">
            <a:extLst>
              <a:ext uri="{FF2B5EF4-FFF2-40B4-BE49-F238E27FC236}">
                <a16:creationId xmlns:a16="http://schemas.microsoft.com/office/drawing/2014/main" id="{18F52ABF-AAB1-2676-C637-CD28143A6404}"/>
              </a:ext>
            </a:extLst>
          </p:cNvPr>
          <p:cNvSpPr/>
          <p:nvPr/>
        </p:nvSpPr>
        <p:spPr>
          <a:xfrm>
            <a:off x="800363" y="3725455"/>
            <a:ext cx="495420" cy="42234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7950;p79">
            <a:extLst>
              <a:ext uri="{FF2B5EF4-FFF2-40B4-BE49-F238E27FC236}">
                <a16:creationId xmlns:a16="http://schemas.microsoft.com/office/drawing/2014/main" id="{94C80A12-F204-F8F6-7A02-5A090986971E}"/>
              </a:ext>
            </a:extLst>
          </p:cNvPr>
          <p:cNvSpPr/>
          <p:nvPr/>
        </p:nvSpPr>
        <p:spPr>
          <a:xfrm>
            <a:off x="3036310" y="3773024"/>
            <a:ext cx="416646" cy="40446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p:nvPr/>
        </p:nvSpPr>
        <p:spPr>
          <a:xfrm>
            <a:off x="13034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8528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402250"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OPERATING TABLE OF CONTENTS</a:t>
            </a:r>
            <a:endParaRPr dirty="0"/>
          </a:p>
        </p:txBody>
      </p:sp>
      <p:sp>
        <p:nvSpPr>
          <p:cNvPr id="324" name="Google Shape;324;p38"/>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Processing</a:t>
            </a:r>
            <a:endParaRPr dirty="0"/>
          </a:p>
        </p:txBody>
      </p:sp>
      <p:sp>
        <p:nvSpPr>
          <p:cNvPr id="325" name="Google Shape;325;p38"/>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munging and transformation</a:t>
            </a:r>
            <a:endParaRPr dirty="0"/>
          </a:p>
        </p:txBody>
      </p:sp>
      <p:sp>
        <p:nvSpPr>
          <p:cNvPr id="326" name="Google Shape;326;p38"/>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327" name="Google Shape;327;p38"/>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Unsupervised and Supervised </a:t>
            </a:r>
          </a:p>
          <a:p>
            <a:pPr marL="0" lvl="0" indent="0" algn="ctr" rtl="0">
              <a:spcBef>
                <a:spcPts val="0"/>
              </a:spcBef>
              <a:spcAft>
                <a:spcPts val="0"/>
              </a:spcAft>
              <a:buNone/>
            </a:pPr>
            <a:r>
              <a:rPr lang="en-US" dirty="0"/>
              <a:t>&amp; Algorithms</a:t>
            </a:r>
            <a:endParaRPr dirty="0"/>
          </a:p>
        </p:txBody>
      </p:sp>
      <p:sp>
        <p:nvSpPr>
          <p:cNvPr id="328" name="Google Shape;328;p38"/>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29" name="Google Shape;329;p38"/>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Players by Round and </a:t>
            </a:r>
          </a:p>
          <a:p>
            <a:pPr marL="0" lvl="0" indent="0" algn="ctr" rtl="0">
              <a:spcBef>
                <a:spcPts val="0"/>
              </a:spcBef>
              <a:spcAft>
                <a:spcPts val="0"/>
              </a:spcAft>
              <a:buNone/>
            </a:pPr>
            <a:r>
              <a:rPr lang="en-US" dirty="0"/>
              <a:t>Website Demo</a:t>
            </a:r>
            <a:endParaRPr dirty="0"/>
          </a:p>
        </p:txBody>
      </p:sp>
      <p:sp>
        <p:nvSpPr>
          <p:cNvPr id="330" name="Google Shape;330;p38"/>
          <p:cNvSpPr txBox="1">
            <a:spLocks noGrp="1"/>
          </p:cNvSpPr>
          <p:nvPr>
            <p:ph type="title" idx="7"/>
          </p:nvPr>
        </p:nvSpPr>
        <p:spPr>
          <a:xfrm>
            <a:off x="954900" y="153830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1" name="Google Shape;331;p38"/>
          <p:cNvSpPr txBox="1">
            <a:spLocks noGrp="1"/>
          </p:cNvSpPr>
          <p:nvPr>
            <p:ph type="title" idx="8"/>
          </p:nvPr>
        </p:nvSpPr>
        <p:spPr>
          <a:xfrm>
            <a:off x="3504300" y="1549963"/>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8"/>
          <p:cNvSpPr txBox="1">
            <a:spLocks noGrp="1"/>
          </p:cNvSpPr>
          <p:nvPr>
            <p:ph type="title" idx="9"/>
          </p:nvPr>
        </p:nvSpPr>
        <p:spPr>
          <a:xfrm>
            <a:off x="6053700" y="154995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Processing</a:t>
            </a:r>
            <a:endParaRPr dirty="0"/>
          </a:p>
        </p:txBody>
      </p:sp>
      <p:sp>
        <p:nvSpPr>
          <p:cNvPr id="338" name="Google Shape;338;p39"/>
          <p:cNvSpPr txBox="1">
            <a:spLocks noGrp="1"/>
          </p:cNvSpPr>
          <p:nvPr>
            <p:ph type="title" idx="2"/>
          </p:nvPr>
        </p:nvSpPr>
        <p:spPr>
          <a:xfrm>
            <a:off x="4948875" y="1033025"/>
            <a:ext cx="14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340" name="Google Shape;340;p39"/>
          <p:cNvGrpSpPr/>
          <p:nvPr/>
        </p:nvGrpSpPr>
        <p:grpSpPr>
          <a:xfrm>
            <a:off x="1261421" y="987110"/>
            <a:ext cx="3067186" cy="3169268"/>
            <a:chOff x="713100" y="1415613"/>
            <a:chExt cx="2532772" cy="2617066"/>
          </a:xfrm>
        </p:grpSpPr>
        <p:sp>
          <p:nvSpPr>
            <p:cNvPr id="341" name="Google Shape;341;p39"/>
            <p:cNvSpPr/>
            <p:nvPr/>
          </p:nvSpPr>
          <p:spPr>
            <a:xfrm>
              <a:off x="713100" y="1415613"/>
              <a:ext cx="2295664" cy="2241911"/>
            </a:xfrm>
            <a:custGeom>
              <a:avLst/>
              <a:gdLst/>
              <a:ahLst/>
              <a:cxnLst/>
              <a:rect l="l" t="t" r="r" b="b"/>
              <a:pathLst>
                <a:path w="37583" h="36703" extrusionOk="0">
                  <a:moveTo>
                    <a:pt x="18791" y="0"/>
                  </a:moveTo>
                  <a:cubicBezTo>
                    <a:pt x="8425" y="0"/>
                    <a:pt x="1" y="8405"/>
                    <a:pt x="1" y="18791"/>
                  </a:cubicBezTo>
                  <a:cubicBezTo>
                    <a:pt x="1" y="21273"/>
                    <a:pt x="481" y="23634"/>
                    <a:pt x="1362" y="25815"/>
                  </a:cubicBezTo>
                  <a:lnTo>
                    <a:pt x="5564" y="30398"/>
                  </a:lnTo>
                  <a:lnTo>
                    <a:pt x="9345" y="30398"/>
                  </a:lnTo>
                  <a:cubicBezTo>
                    <a:pt x="9345" y="30398"/>
                    <a:pt x="11767" y="30657"/>
                    <a:pt x="13388" y="32738"/>
                  </a:cubicBezTo>
                  <a:cubicBezTo>
                    <a:pt x="14899" y="34686"/>
                    <a:pt x="17786" y="36703"/>
                    <a:pt x="22568" y="36703"/>
                  </a:cubicBezTo>
                  <a:cubicBezTo>
                    <a:pt x="22850" y="36703"/>
                    <a:pt x="23138" y="36696"/>
                    <a:pt x="23433" y="36681"/>
                  </a:cubicBezTo>
                  <a:cubicBezTo>
                    <a:pt x="28737" y="36420"/>
                    <a:pt x="28257" y="27997"/>
                    <a:pt x="28257" y="27997"/>
                  </a:cubicBezTo>
                  <a:lnTo>
                    <a:pt x="28257" y="27495"/>
                  </a:lnTo>
                  <a:lnTo>
                    <a:pt x="30637" y="19392"/>
                  </a:lnTo>
                  <a:lnTo>
                    <a:pt x="37582" y="19392"/>
                  </a:lnTo>
                  <a:lnTo>
                    <a:pt x="37582" y="18791"/>
                  </a:lnTo>
                  <a:cubicBezTo>
                    <a:pt x="37582" y="8405"/>
                    <a:pt x="29177" y="0"/>
                    <a:pt x="18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722779" y="2581664"/>
              <a:ext cx="1523092" cy="1451015"/>
            </a:xfrm>
            <a:custGeom>
              <a:avLst/>
              <a:gdLst/>
              <a:ahLst/>
              <a:cxnLst/>
              <a:rect l="l" t="t" r="r" b="b"/>
              <a:pathLst>
                <a:path w="24935" h="23755" extrusionOk="0">
                  <a:moveTo>
                    <a:pt x="22733" y="582"/>
                  </a:moveTo>
                  <a:cubicBezTo>
                    <a:pt x="23013" y="582"/>
                    <a:pt x="23353" y="801"/>
                    <a:pt x="23473" y="1062"/>
                  </a:cubicBezTo>
                  <a:lnTo>
                    <a:pt x="23993" y="2362"/>
                  </a:lnTo>
                  <a:cubicBezTo>
                    <a:pt x="24033" y="2463"/>
                    <a:pt x="24033" y="2522"/>
                    <a:pt x="24014" y="2562"/>
                  </a:cubicBezTo>
                  <a:cubicBezTo>
                    <a:pt x="23974" y="2623"/>
                    <a:pt x="23913" y="2642"/>
                    <a:pt x="23814" y="2642"/>
                  </a:cubicBezTo>
                  <a:lnTo>
                    <a:pt x="14128" y="2522"/>
                  </a:lnTo>
                  <a:cubicBezTo>
                    <a:pt x="13968" y="2522"/>
                    <a:pt x="13808" y="2562"/>
                    <a:pt x="13667" y="2623"/>
                  </a:cubicBezTo>
                  <a:lnTo>
                    <a:pt x="13587" y="622"/>
                  </a:lnTo>
                  <a:cubicBezTo>
                    <a:pt x="13728" y="601"/>
                    <a:pt x="13867" y="582"/>
                    <a:pt x="14008" y="582"/>
                  </a:cubicBezTo>
                  <a:close/>
                  <a:moveTo>
                    <a:pt x="13027" y="761"/>
                  </a:moveTo>
                  <a:lnTo>
                    <a:pt x="13107" y="2722"/>
                  </a:lnTo>
                  <a:lnTo>
                    <a:pt x="11647" y="4704"/>
                  </a:lnTo>
                  <a:cubicBezTo>
                    <a:pt x="11567" y="4584"/>
                    <a:pt x="11466" y="4483"/>
                    <a:pt x="11367" y="4403"/>
                  </a:cubicBezTo>
                  <a:lnTo>
                    <a:pt x="9265" y="2522"/>
                  </a:lnTo>
                  <a:lnTo>
                    <a:pt x="9505" y="2402"/>
                  </a:lnTo>
                  <a:lnTo>
                    <a:pt x="12747" y="862"/>
                  </a:lnTo>
                  <a:cubicBezTo>
                    <a:pt x="12827" y="822"/>
                    <a:pt x="12928" y="782"/>
                    <a:pt x="13027" y="761"/>
                  </a:cubicBezTo>
                  <a:close/>
                  <a:moveTo>
                    <a:pt x="13107" y="3664"/>
                  </a:moveTo>
                  <a:lnTo>
                    <a:pt x="13107" y="9147"/>
                  </a:lnTo>
                  <a:lnTo>
                    <a:pt x="12487" y="8907"/>
                  </a:lnTo>
                  <a:cubicBezTo>
                    <a:pt x="12226" y="8806"/>
                    <a:pt x="12007" y="8466"/>
                    <a:pt x="12007" y="8186"/>
                  </a:cubicBezTo>
                  <a:lnTo>
                    <a:pt x="12007" y="5804"/>
                  </a:lnTo>
                  <a:cubicBezTo>
                    <a:pt x="12007" y="5644"/>
                    <a:pt x="11967" y="5465"/>
                    <a:pt x="11906" y="5284"/>
                  </a:cubicBezTo>
                  <a:lnTo>
                    <a:pt x="13107" y="3664"/>
                  </a:lnTo>
                  <a:close/>
                  <a:moveTo>
                    <a:pt x="14107" y="3103"/>
                  </a:moveTo>
                  <a:lnTo>
                    <a:pt x="15868" y="3122"/>
                  </a:lnTo>
                  <a:lnTo>
                    <a:pt x="15868" y="10206"/>
                  </a:lnTo>
                  <a:lnTo>
                    <a:pt x="13688" y="9366"/>
                  </a:lnTo>
                  <a:lnTo>
                    <a:pt x="13688" y="3523"/>
                  </a:lnTo>
                  <a:cubicBezTo>
                    <a:pt x="13688" y="3403"/>
                    <a:pt x="13728" y="3303"/>
                    <a:pt x="13808" y="3223"/>
                  </a:cubicBezTo>
                  <a:cubicBezTo>
                    <a:pt x="13888" y="3143"/>
                    <a:pt x="13987" y="3103"/>
                    <a:pt x="14107" y="3103"/>
                  </a:cubicBezTo>
                  <a:close/>
                  <a:moveTo>
                    <a:pt x="8765" y="2863"/>
                  </a:moveTo>
                  <a:lnTo>
                    <a:pt x="11006" y="4824"/>
                  </a:lnTo>
                  <a:cubicBezTo>
                    <a:pt x="11226" y="5024"/>
                    <a:pt x="11447" y="5484"/>
                    <a:pt x="11447" y="5804"/>
                  </a:cubicBezTo>
                  <a:lnTo>
                    <a:pt x="11447" y="8186"/>
                  </a:lnTo>
                  <a:cubicBezTo>
                    <a:pt x="11447" y="8706"/>
                    <a:pt x="11807" y="9246"/>
                    <a:pt x="12287" y="9427"/>
                  </a:cubicBezTo>
                  <a:lnTo>
                    <a:pt x="13107" y="9747"/>
                  </a:lnTo>
                  <a:lnTo>
                    <a:pt x="13107" y="11548"/>
                  </a:lnTo>
                  <a:lnTo>
                    <a:pt x="13107" y="11788"/>
                  </a:lnTo>
                  <a:cubicBezTo>
                    <a:pt x="13107" y="11887"/>
                    <a:pt x="13088" y="11967"/>
                    <a:pt x="13027" y="12007"/>
                  </a:cubicBezTo>
                  <a:cubicBezTo>
                    <a:pt x="12997" y="12027"/>
                    <a:pt x="12962" y="12037"/>
                    <a:pt x="12925" y="12037"/>
                  </a:cubicBezTo>
                  <a:cubicBezTo>
                    <a:pt x="12888" y="12037"/>
                    <a:pt x="12848" y="12027"/>
                    <a:pt x="12807" y="12007"/>
                  </a:cubicBezTo>
                  <a:lnTo>
                    <a:pt x="8184" y="10527"/>
                  </a:lnTo>
                  <a:cubicBezTo>
                    <a:pt x="7845" y="10427"/>
                    <a:pt x="7324" y="10147"/>
                    <a:pt x="7044" y="9907"/>
                  </a:cubicBezTo>
                  <a:lnTo>
                    <a:pt x="4622" y="7826"/>
                  </a:lnTo>
                  <a:cubicBezTo>
                    <a:pt x="4643" y="7685"/>
                    <a:pt x="4662" y="7565"/>
                    <a:pt x="4662" y="7426"/>
                  </a:cubicBezTo>
                  <a:cubicBezTo>
                    <a:pt x="4662" y="7245"/>
                    <a:pt x="4643" y="7085"/>
                    <a:pt x="4603" y="6925"/>
                  </a:cubicBezTo>
                  <a:lnTo>
                    <a:pt x="8424" y="3163"/>
                  </a:lnTo>
                  <a:cubicBezTo>
                    <a:pt x="8504" y="3063"/>
                    <a:pt x="8645" y="2962"/>
                    <a:pt x="8765" y="2863"/>
                  </a:cubicBezTo>
                  <a:close/>
                  <a:moveTo>
                    <a:pt x="13688" y="9966"/>
                  </a:moveTo>
                  <a:lnTo>
                    <a:pt x="24254" y="14009"/>
                  </a:lnTo>
                  <a:cubicBezTo>
                    <a:pt x="24294" y="18272"/>
                    <a:pt x="22093" y="22934"/>
                    <a:pt x="22072" y="22994"/>
                  </a:cubicBezTo>
                  <a:cubicBezTo>
                    <a:pt x="22032" y="23074"/>
                    <a:pt x="21952" y="23155"/>
                    <a:pt x="21853" y="23174"/>
                  </a:cubicBezTo>
                  <a:cubicBezTo>
                    <a:pt x="21817" y="23188"/>
                    <a:pt x="21781" y="23195"/>
                    <a:pt x="21746" y="23195"/>
                  </a:cubicBezTo>
                  <a:cubicBezTo>
                    <a:pt x="21683" y="23195"/>
                    <a:pt x="21624" y="23173"/>
                    <a:pt x="21572" y="23134"/>
                  </a:cubicBezTo>
                  <a:lnTo>
                    <a:pt x="14147" y="18392"/>
                  </a:lnTo>
                  <a:cubicBezTo>
                    <a:pt x="13907" y="18232"/>
                    <a:pt x="13688" y="17832"/>
                    <a:pt x="13688" y="17531"/>
                  </a:cubicBezTo>
                  <a:lnTo>
                    <a:pt x="13688" y="11788"/>
                  </a:lnTo>
                  <a:lnTo>
                    <a:pt x="13688" y="11548"/>
                  </a:lnTo>
                  <a:lnTo>
                    <a:pt x="13688" y="9966"/>
                  </a:lnTo>
                  <a:close/>
                  <a:moveTo>
                    <a:pt x="14008" y="1"/>
                  </a:moveTo>
                  <a:cubicBezTo>
                    <a:pt x="13568" y="1"/>
                    <a:pt x="12907" y="161"/>
                    <a:pt x="12507" y="342"/>
                  </a:cubicBezTo>
                  <a:lnTo>
                    <a:pt x="9265" y="1882"/>
                  </a:lnTo>
                  <a:cubicBezTo>
                    <a:pt x="8864" y="2063"/>
                    <a:pt x="8325" y="2442"/>
                    <a:pt x="8024" y="2743"/>
                  </a:cubicBezTo>
                  <a:lnTo>
                    <a:pt x="4403" y="6324"/>
                  </a:lnTo>
                  <a:cubicBezTo>
                    <a:pt x="4002" y="5585"/>
                    <a:pt x="3221" y="5084"/>
                    <a:pt x="2322" y="5084"/>
                  </a:cubicBezTo>
                  <a:cubicBezTo>
                    <a:pt x="1041" y="5084"/>
                    <a:pt x="0" y="6124"/>
                    <a:pt x="0" y="7426"/>
                  </a:cubicBezTo>
                  <a:cubicBezTo>
                    <a:pt x="0" y="8706"/>
                    <a:pt x="1041" y="9747"/>
                    <a:pt x="2322" y="9747"/>
                  </a:cubicBezTo>
                  <a:cubicBezTo>
                    <a:pt x="3261" y="9747"/>
                    <a:pt x="4062" y="9206"/>
                    <a:pt x="4443" y="8405"/>
                  </a:cubicBezTo>
                  <a:lnTo>
                    <a:pt x="6684" y="10347"/>
                  </a:lnTo>
                  <a:cubicBezTo>
                    <a:pt x="7023" y="10628"/>
                    <a:pt x="7605" y="10948"/>
                    <a:pt x="8005" y="11087"/>
                  </a:cubicBezTo>
                  <a:lnTo>
                    <a:pt x="12627" y="12549"/>
                  </a:lnTo>
                  <a:cubicBezTo>
                    <a:pt x="12727" y="12589"/>
                    <a:pt x="12827" y="12608"/>
                    <a:pt x="12907" y="12608"/>
                  </a:cubicBezTo>
                  <a:cubicBezTo>
                    <a:pt x="12987" y="12608"/>
                    <a:pt x="13048" y="12589"/>
                    <a:pt x="13107" y="12568"/>
                  </a:cubicBezTo>
                  <a:lnTo>
                    <a:pt x="13107" y="17531"/>
                  </a:lnTo>
                  <a:cubicBezTo>
                    <a:pt x="13107" y="18011"/>
                    <a:pt x="13448" y="18611"/>
                    <a:pt x="13848" y="18872"/>
                  </a:cubicBezTo>
                  <a:lnTo>
                    <a:pt x="21252" y="23614"/>
                  </a:lnTo>
                  <a:cubicBezTo>
                    <a:pt x="21412" y="23715"/>
                    <a:pt x="21592" y="23755"/>
                    <a:pt x="21773" y="23755"/>
                  </a:cubicBezTo>
                  <a:cubicBezTo>
                    <a:pt x="21853" y="23755"/>
                    <a:pt x="21933" y="23755"/>
                    <a:pt x="22013" y="23734"/>
                  </a:cubicBezTo>
                  <a:cubicBezTo>
                    <a:pt x="22253" y="23654"/>
                    <a:pt x="22472" y="23475"/>
                    <a:pt x="22592" y="23235"/>
                  </a:cubicBezTo>
                  <a:cubicBezTo>
                    <a:pt x="22672" y="23034"/>
                    <a:pt x="24934" y="18251"/>
                    <a:pt x="24814" y="13808"/>
                  </a:cubicBezTo>
                  <a:lnTo>
                    <a:pt x="24814" y="13629"/>
                  </a:lnTo>
                  <a:lnTo>
                    <a:pt x="16429" y="10407"/>
                  </a:lnTo>
                  <a:lnTo>
                    <a:pt x="16429" y="3122"/>
                  </a:lnTo>
                  <a:lnTo>
                    <a:pt x="23814" y="3203"/>
                  </a:lnTo>
                  <a:cubicBezTo>
                    <a:pt x="24094" y="3203"/>
                    <a:pt x="24334" y="3082"/>
                    <a:pt x="24473" y="2882"/>
                  </a:cubicBezTo>
                  <a:cubicBezTo>
                    <a:pt x="24614" y="2682"/>
                    <a:pt x="24633" y="2423"/>
                    <a:pt x="24513" y="2162"/>
                  </a:cubicBezTo>
                  <a:lnTo>
                    <a:pt x="23993" y="841"/>
                  </a:lnTo>
                  <a:cubicBezTo>
                    <a:pt x="23793" y="382"/>
                    <a:pt x="23253" y="1"/>
                    <a:pt x="2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36311" y="2992378"/>
              <a:ext cx="317873" cy="302053"/>
            </a:xfrm>
            <a:custGeom>
              <a:avLst/>
              <a:gdLst/>
              <a:ahLst/>
              <a:cxnLst/>
              <a:rect l="l" t="t" r="r" b="b"/>
              <a:pathLst>
                <a:path w="5204" h="4945" extrusionOk="0">
                  <a:moveTo>
                    <a:pt x="0" y="1"/>
                  </a:moveTo>
                  <a:lnTo>
                    <a:pt x="1441" y="4944"/>
                  </a:lnTo>
                  <a:lnTo>
                    <a:pt x="5203" y="4944"/>
                  </a:lnTo>
                  <a:lnTo>
                    <a:pt x="5203" y="3503"/>
                  </a:ln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628592" y="3345675"/>
              <a:ext cx="94250" cy="92968"/>
            </a:xfrm>
            <a:custGeom>
              <a:avLst/>
              <a:gdLst/>
              <a:ahLst/>
              <a:cxnLst/>
              <a:rect l="l" t="t" r="r" b="b"/>
              <a:pathLst>
                <a:path w="1543" h="1522" extrusionOk="0">
                  <a:moveTo>
                    <a:pt x="782" y="1"/>
                  </a:moveTo>
                  <a:cubicBezTo>
                    <a:pt x="341" y="1"/>
                    <a:pt x="1" y="340"/>
                    <a:pt x="1" y="761"/>
                  </a:cubicBezTo>
                  <a:cubicBezTo>
                    <a:pt x="1" y="1180"/>
                    <a:pt x="341" y="1521"/>
                    <a:pt x="782" y="1521"/>
                  </a:cubicBezTo>
                  <a:cubicBezTo>
                    <a:pt x="1201" y="1521"/>
                    <a:pt x="1542" y="1180"/>
                    <a:pt x="1542" y="761"/>
                  </a:cubicBezTo>
                  <a:cubicBezTo>
                    <a:pt x="1542" y="340"/>
                    <a:pt x="1201"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067463" y="3411705"/>
              <a:ext cx="94128" cy="92968"/>
            </a:xfrm>
            <a:custGeom>
              <a:avLst/>
              <a:gdLst/>
              <a:ahLst/>
              <a:cxnLst/>
              <a:rect l="l" t="t" r="r" b="b"/>
              <a:pathLst>
                <a:path w="1541" h="1522" extrusionOk="0">
                  <a:moveTo>
                    <a:pt x="761" y="0"/>
                  </a:moveTo>
                  <a:cubicBezTo>
                    <a:pt x="340" y="0"/>
                    <a:pt x="0" y="340"/>
                    <a:pt x="0" y="761"/>
                  </a:cubicBezTo>
                  <a:cubicBezTo>
                    <a:pt x="0" y="1180"/>
                    <a:pt x="340" y="1521"/>
                    <a:pt x="761" y="1521"/>
                  </a:cubicBezTo>
                  <a:cubicBezTo>
                    <a:pt x="1180" y="1521"/>
                    <a:pt x="1540" y="1180"/>
                    <a:pt x="1540" y="761"/>
                  </a:cubicBezTo>
                  <a:cubicBezTo>
                    <a:pt x="1540" y="340"/>
                    <a:pt x="1180"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054119" y="1741973"/>
              <a:ext cx="721201" cy="684613"/>
            </a:xfrm>
            <a:custGeom>
              <a:avLst/>
              <a:gdLst/>
              <a:ahLst/>
              <a:cxnLst/>
              <a:rect l="l" t="t" r="r" b="b"/>
              <a:pathLst>
                <a:path w="11807" h="11208" extrusionOk="0">
                  <a:moveTo>
                    <a:pt x="5904" y="1"/>
                  </a:moveTo>
                  <a:lnTo>
                    <a:pt x="4082" y="3683"/>
                  </a:lnTo>
                  <a:lnTo>
                    <a:pt x="0" y="4283"/>
                  </a:lnTo>
                  <a:lnTo>
                    <a:pt x="2962" y="7165"/>
                  </a:lnTo>
                  <a:lnTo>
                    <a:pt x="2262" y="11207"/>
                  </a:lnTo>
                  <a:lnTo>
                    <a:pt x="2262" y="11207"/>
                  </a:lnTo>
                  <a:lnTo>
                    <a:pt x="5904" y="9305"/>
                  </a:lnTo>
                  <a:lnTo>
                    <a:pt x="9546" y="11207"/>
                  </a:lnTo>
                  <a:lnTo>
                    <a:pt x="8845" y="7165"/>
                  </a:lnTo>
                  <a:lnTo>
                    <a:pt x="11807" y="4283"/>
                  </a:lnTo>
                  <a:lnTo>
                    <a:pt x="7725" y="3683"/>
                  </a:lnTo>
                  <a:lnTo>
                    <a:pt x="5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4622044" y="16446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622044" y="2653638"/>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22044" y="369701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Munging and Transformation</a:t>
            </a:r>
            <a:endParaRPr dirty="0"/>
          </a:p>
        </p:txBody>
      </p:sp>
      <p:sp>
        <p:nvSpPr>
          <p:cNvPr id="402" name="Google Shape;402;p43"/>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a:t>
            </a:r>
            <a:endParaRPr dirty="0"/>
          </a:p>
        </p:txBody>
      </p:sp>
      <p:sp>
        <p:nvSpPr>
          <p:cNvPr id="403" name="Google Shape;403;p43"/>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Pro-Football Reference for Veterans and Web-Scraping for Rookies</a:t>
            </a:r>
            <a:endParaRPr dirty="0"/>
          </a:p>
        </p:txBody>
      </p:sp>
      <p:sp>
        <p:nvSpPr>
          <p:cNvPr id="404" name="Google Shape;404;p43"/>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05" name="Google Shape;405;p43"/>
          <p:cNvSpPr txBox="1">
            <a:spLocks noGrp="1"/>
          </p:cNvSpPr>
          <p:nvPr>
            <p:ph type="subTitle" idx="4"/>
          </p:nvPr>
        </p:nvSpPr>
        <p:spPr>
          <a:xfrm>
            <a:off x="5348437" y="2917346"/>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Target Features and ensuring players are eligible for drafting in 2022</a:t>
            </a:r>
            <a:endParaRPr dirty="0"/>
          </a:p>
        </p:txBody>
      </p:sp>
      <p:sp>
        <p:nvSpPr>
          <p:cNvPr id="406" name="Google Shape;406;p43"/>
          <p:cNvSpPr txBox="1">
            <a:spLocks noGrp="1"/>
          </p:cNvSpPr>
          <p:nvPr>
            <p:ph type="title" idx="5"/>
          </p:nvPr>
        </p:nvSpPr>
        <p:spPr>
          <a:xfrm>
            <a:off x="5348437" y="3673426"/>
            <a:ext cx="2870146"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Draft Position</a:t>
            </a:r>
            <a:endParaRPr dirty="0"/>
          </a:p>
        </p:txBody>
      </p:sp>
      <p:sp>
        <p:nvSpPr>
          <p:cNvPr id="407" name="Google Shape;407;p43"/>
          <p:cNvSpPr txBox="1">
            <a:spLocks noGrp="1"/>
          </p:cNvSpPr>
          <p:nvPr>
            <p:ph type="subTitle" idx="6"/>
          </p:nvPr>
        </p:nvSpPr>
        <p:spPr>
          <a:xfrm>
            <a:off x="5348437" y="3942472"/>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FantasyPros and connecting dataframes</a:t>
            </a:r>
            <a:endParaRPr dirty="0"/>
          </a:p>
        </p:txBody>
      </p:sp>
      <p:grpSp>
        <p:nvGrpSpPr>
          <p:cNvPr id="408" name="Google Shape;408;p43"/>
          <p:cNvGrpSpPr/>
          <p:nvPr/>
        </p:nvGrpSpPr>
        <p:grpSpPr>
          <a:xfrm>
            <a:off x="1012235" y="1405026"/>
            <a:ext cx="3257700" cy="3081075"/>
            <a:chOff x="1362075" y="1476375"/>
            <a:chExt cx="3257700" cy="3081075"/>
          </a:xfrm>
        </p:grpSpPr>
        <p:sp>
          <p:nvSpPr>
            <p:cNvPr id="409" name="Google Shape;409;p43"/>
            <p:cNvSpPr/>
            <p:nvPr/>
          </p:nvSpPr>
          <p:spPr>
            <a:xfrm>
              <a:off x="1362075" y="44044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a:off x="1464348" y="1476375"/>
              <a:ext cx="2669495" cy="3009722"/>
              <a:chOff x="1464348" y="1476375"/>
              <a:chExt cx="2669495" cy="3009722"/>
            </a:xfrm>
          </p:grpSpPr>
          <p:sp>
            <p:nvSpPr>
              <p:cNvPr id="411" name="Google Shape;411;p43"/>
              <p:cNvSpPr/>
              <p:nvPr/>
            </p:nvSpPr>
            <p:spPr>
              <a:xfrm>
                <a:off x="2062136" y="1476375"/>
                <a:ext cx="391173" cy="294909"/>
              </a:xfrm>
              <a:custGeom>
                <a:avLst/>
                <a:gdLst/>
                <a:ahLst/>
                <a:cxnLst/>
                <a:rect l="l" t="t" r="r" b="b"/>
                <a:pathLst>
                  <a:path w="13109" h="9883" extrusionOk="0">
                    <a:moveTo>
                      <a:pt x="6432" y="0"/>
                    </a:moveTo>
                    <a:cubicBezTo>
                      <a:pt x="5931" y="0"/>
                      <a:pt x="5436" y="48"/>
                      <a:pt x="4963" y="147"/>
                    </a:cubicBezTo>
                    <a:cubicBezTo>
                      <a:pt x="4624" y="208"/>
                      <a:pt x="4264" y="328"/>
                      <a:pt x="3923" y="448"/>
                    </a:cubicBezTo>
                    <a:cubicBezTo>
                      <a:pt x="1961" y="1187"/>
                      <a:pt x="80" y="2828"/>
                      <a:pt x="40" y="4690"/>
                    </a:cubicBezTo>
                    <a:cubicBezTo>
                      <a:pt x="0" y="7051"/>
                      <a:pt x="2922" y="9493"/>
                      <a:pt x="6025" y="9853"/>
                    </a:cubicBezTo>
                    <a:cubicBezTo>
                      <a:pt x="6245" y="9873"/>
                      <a:pt x="6465" y="9883"/>
                      <a:pt x="6682" y="9883"/>
                    </a:cubicBezTo>
                    <a:cubicBezTo>
                      <a:pt x="6900" y="9883"/>
                      <a:pt x="7115" y="9873"/>
                      <a:pt x="7325" y="9853"/>
                    </a:cubicBezTo>
                    <a:cubicBezTo>
                      <a:pt x="7706" y="9832"/>
                      <a:pt x="8085" y="9752"/>
                      <a:pt x="8445" y="9653"/>
                    </a:cubicBezTo>
                    <a:cubicBezTo>
                      <a:pt x="10827" y="8932"/>
                      <a:pt x="13109" y="6430"/>
                      <a:pt x="12728" y="4029"/>
                    </a:cubicBezTo>
                    <a:cubicBezTo>
                      <a:pt x="12353" y="1544"/>
                      <a:pt x="9286" y="0"/>
                      <a:pt x="6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179175" y="1480732"/>
                <a:ext cx="163076" cy="286076"/>
              </a:xfrm>
              <a:custGeom>
                <a:avLst/>
                <a:gdLst/>
                <a:ahLst/>
                <a:cxnLst/>
                <a:rect l="l" t="t" r="r" b="b"/>
                <a:pathLst>
                  <a:path w="5465" h="9587" extrusionOk="0">
                    <a:moveTo>
                      <a:pt x="1041" y="1"/>
                    </a:moveTo>
                    <a:cubicBezTo>
                      <a:pt x="902" y="22"/>
                      <a:pt x="742" y="62"/>
                      <a:pt x="582" y="102"/>
                    </a:cubicBezTo>
                    <a:cubicBezTo>
                      <a:pt x="361" y="161"/>
                      <a:pt x="161" y="241"/>
                      <a:pt x="1" y="302"/>
                    </a:cubicBezTo>
                    <a:cubicBezTo>
                      <a:pt x="1" y="302"/>
                      <a:pt x="2522" y="1562"/>
                      <a:pt x="2903" y="4064"/>
                    </a:cubicBezTo>
                    <a:cubicBezTo>
                      <a:pt x="3363" y="7045"/>
                      <a:pt x="1942" y="9267"/>
                      <a:pt x="1742" y="9526"/>
                    </a:cubicBezTo>
                    <a:cubicBezTo>
                      <a:pt x="2042" y="9566"/>
                      <a:pt x="2362" y="9587"/>
                      <a:pt x="2703" y="9587"/>
                    </a:cubicBezTo>
                    <a:cubicBezTo>
                      <a:pt x="3103" y="9587"/>
                      <a:pt x="3463" y="9547"/>
                      <a:pt x="3763" y="9507"/>
                    </a:cubicBezTo>
                    <a:cubicBezTo>
                      <a:pt x="5465" y="6084"/>
                      <a:pt x="5244" y="2623"/>
                      <a:pt x="3403" y="1001"/>
                    </a:cubicBezTo>
                    <a:cubicBezTo>
                      <a:pt x="3023" y="662"/>
                      <a:pt x="2282" y="16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157689" y="1641339"/>
                <a:ext cx="312216" cy="198346"/>
              </a:xfrm>
              <a:custGeom>
                <a:avLst/>
                <a:gdLst/>
                <a:ahLst/>
                <a:cxnLst/>
                <a:rect l="l" t="t" r="r" b="b"/>
                <a:pathLst>
                  <a:path w="10463" h="6647" extrusionOk="0">
                    <a:moveTo>
                      <a:pt x="9502" y="0"/>
                    </a:moveTo>
                    <a:cubicBezTo>
                      <a:pt x="9484" y="0"/>
                      <a:pt x="9465" y="1"/>
                      <a:pt x="9446" y="3"/>
                    </a:cubicBezTo>
                    <a:cubicBezTo>
                      <a:pt x="8386" y="83"/>
                      <a:pt x="7225" y="2844"/>
                      <a:pt x="7225" y="2844"/>
                    </a:cubicBezTo>
                    <a:cubicBezTo>
                      <a:pt x="6674" y="3223"/>
                      <a:pt x="5115" y="4165"/>
                      <a:pt x="3070" y="4165"/>
                    </a:cubicBezTo>
                    <a:cubicBezTo>
                      <a:pt x="2739" y="4165"/>
                      <a:pt x="2396" y="4141"/>
                      <a:pt x="2041" y="4085"/>
                    </a:cubicBezTo>
                    <a:cubicBezTo>
                      <a:pt x="1201" y="3965"/>
                      <a:pt x="520" y="3685"/>
                      <a:pt x="0" y="3404"/>
                    </a:cubicBezTo>
                    <a:lnTo>
                      <a:pt x="0" y="3404"/>
                    </a:lnTo>
                    <a:lnTo>
                      <a:pt x="2462" y="6646"/>
                    </a:lnTo>
                    <a:cubicBezTo>
                      <a:pt x="3943" y="6486"/>
                      <a:pt x="5403" y="6345"/>
                      <a:pt x="6865" y="6185"/>
                    </a:cubicBezTo>
                    <a:cubicBezTo>
                      <a:pt x="7685" y="4805"/>
                      <a:pt x="8485" y="3424"/>
                      <a:pt x="9306" y="2044"/>
                    </a:cubicBezTo>
                    <a:cubicBezTo>
                      <a:pt x="9306" y="2044"/>
                      <a:pt x="10463" y="0"/>
                      <a:pt x="9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2592422" y="1879147"/>
                <a:ext cx="1042072" cy="913581"/>
              </a:xfrm>
              <a:custGeom>
                <a:avLst/>
                <a:gdLst/>
                <a:ahLst/>
                <a:cxnLst/>
                <a:rect l="l" t="t" r="r" b="b"/>
                <a:pathLst>
                  <a:path w="34922" h="30616" extrusionOk="0">
                    <a:moveTo>
                      <a:pt x="7839" y="1"/>
                    </a:moveTo>
                    <a:cubicBezTo>
                      <a:pt x="6911" y="1"/>
                      <a:pt x="6140" y="114"/>
                      <a:pt x="5705" y="177"/>
                    </a:cubicBezTo>
                    <a:cubicBezTo>
                      <a:pt x="4883" y="297"/>
                      <a:pt x="4024" y="417"/>
                      <a:pt x="3202" y="738"/>
                    </a:cubicBezTo>
                    <a:cubicBezTo>
                      <a:pt x="2503" y="999"/>
                      <a:pt x="1862" y="1399"/>
                      <a:pt x="1262" y="2039"/>
                    </a:cubicBezTo>
                    <a:cubicBezTo>
                      <a:pt x="1161" y="2159"/>
                      <a:pt x="1041" y="2299"/>
                      <a:pt x="942" y="2419"/>
                    </a:cubicBezTo>
                    <a:cubicBezTo>
                      <a:pt x="761" y="2680"/>
                      <a:pt x="601" y="2939"/>
                      <a:pt x="481" y="3200"/>
                    </a:cubicBezTo>
                    <a:cubicBezTo>
                      <a:pt x="221" y="3680"/>
                      <a:pt x="81" y="4140"/>
                      <a:pt x="0" y="4481"/>
                    </a:cubicBezTo>
                    <a:lnTo>
                      <a:pt x="5544" y="10924"/>
                    </a:lnTo>
                    <a:cubicBezTo>
                      <a:pt x="5724" y="16386"/>
                      <a:pt x="5884" y="21870"/>
                      <a:pt x="6065" y="27333"/>
                    </a:cubicBezTo>
                    <a:cubicBezTo>
                      <a:pt x="11868" y="28433"/>
                      <a:pt x="17671" y="29535"/>
                      <a:pt x="23475" y="30615"/>
                    </a:cubicBezTo>
                    <a:cubicBezTo>
                      <a:pt x="24254" y="28553"/>
                      <a:pt x="24996" y="26192"/>
                      <a:pt x="25636" y="23571"/>
                    </a:cubicBezTo>
                    <a:cubicBezTo>
                      <a:pt x="26436" y="20209"/>
                      <a:pt x="26896" y="17128"/>
                      <a:pt x="27136" y="14446"/>
                    </a:cubicBezTo>
                    <a:cubicBezTo>
                      <a:pt x="29718" y="12965"/>
                      <a:pt x="32320" y="11464"/>
                      <a:pt x="34921" y="9983"/>
                    </a:cubicBezTo>
                    <a:cubicBezTo>
                      <a:pt x="34900" y="9723"/>
                      <a:pt x="34881" y="9403"/>
                      <a:pt x="34820" y="9043"/>
                    </a:cubicBezTo>
                    <a:cubicBezTo>
                      <a:pt x="34780" y="8782"/>
                      <a:pt x="34721" y="8483"/>
                      <a:pt x="34641" y="8182"/>
                    </a:cubicBezTo>
                    <a:cubicBezTo>
                      <a:pt x="34460" y="7522"/>
                      <a:pt x="34161" y="6802"/>
                      <a:pt x="33660" y="6081"/>
                    </a:cubicBezTo>
                    <a:cubicBezTo>
                      <a:pt x="33520" y="5861"/>
                      <a:pt x="33360" y="5660"/>
                      <a:pt x="33179" y="5460"/>
                    </a:cubicBezTo>
                    <a:cubicBezTo>
                      <a:pt x="31458" y="3459"/>
                      <a:pt x="29038" y="3040"/>
                      <a:pt x="28257" y="2899"/>
                    </a:cubicBezTo>
                    <a:cubicBezTo>
                      <a:pt x="27775" y="2823"/>
                      <a:pt x="27097" y="2704"/>
                      <a:pt x="26319" y="2704"/>
                    </a:cubicBezTo>
                    <a:cubicBezTo>
                      <a:pt x="25674" y="2704"/>
                      <a:pt x="24961" y="2786"/>
                      <a:pt x="24235" y="3040"/>
                    </a:cubicBezTo>
                    <a:cubicBezTo>
                      <a:pt x="24075" y="3099"/>
                      <a:pt x="23894" y="3179"/>
                      <a:pt x="23734" y="3259"/>
                    </a:cubicBezTo>
                    <a:cubicBezTo>
                      <a:pt x="23675" y="3280"/>
                      <a:pt x="23635" y="3299"/>
                      <a:pt x="23595" y="3320"/>
                    </a:cubicBezTo>
                    <a:cubicBezTo>
                      <a:pt x="21073" y="4580"/>
                      <a:pt x="21073" y="6021"/>
                      <a:pt x="19392" y="6101"/>
                    </a:cubicBezTo>
                    <a:cubicBezTo>
                      <a:pt x="19392" y="6101"/>
                      <a:pt x="19391" y="6101"/>
                      <a:pt x="19387" y="6101"/>
                    </a:cubicBezTo>
                    <a:cubicBezTo>
                      <a:pt x="19278" y="6101"/>
                      <a:pt x="17528" y="6044"/>
                      <a:pt x="13829" y="2499"/>
                    </a:cubicBezTo>
                    <a:cubicBezTo>
                      <a:pt x="13528" y="2199"/>
                      <a:pt x="13128" y="1818"/>
                      <a:pt x="13048" y="1738"/>
                    </a:cubicBezTo>
                    <a:cubicBezTo>
                      <a:pt x="12928" y="1618"/>
                      <a:pt x="12928" y="1618"/>
                      <a:pt x="12869" y="1578"/>
                    </a:cubicBezTo>
                    <a:cubicBezTo>
                      <a:pt x="12348" y="1159"/>
                      <a:pt x="11788" y="838"/>
                      <a:pt x="11228" y="618"/>
                    </a:cubicBezTo>
                    <a:lnTo>
                      <a:pt x="11228" y="598"/>
                    </a:lnTo>
                    <a:cubicBezTo>
                      <a:pt x="11028" y="518"/>
                      <a:pt x="10827" y="457"/>
                      <a:pt x="10647" y="398"/>
                    </a:cubicBezTo>
                    <a:cubicBezTo>
                      <a:pt x="10267" y="278"/>
                      <a:pt x="9886" y="177"/>
                      <a:pt x="9526" y="137"/>
                    </a:cubicBezTo>
                    <a:cubicBezTo>
                      <a:pt x="8935" y="36"/>
                      <a:pt x="8362" y="1"/>
                      <a:pt x="7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3402175" y="2176458"/>
                <a:ext cx="417462" cy="541119"/>
              </a:xfrm>
              <a:custGeom>
                <a:avLst/>
                <a:gdLst/>
                <a:ahLst/>
                <a:cxnLst/>
                <a:rect l="l" t="t" r="r" b="b"/>
                <a:pathLst>
                  <a:path w="13990" h="18134" extrusionOk="0">
                    <a:moveTo>
                      <a:pt x="7786" y="1"/>
                    </a:moveTo>
                    <a:cubicBezTo>
                      <a:pt x="5185" y="1501"/>
                      <a:pt x="2583" y="2982"/>
                      <a:pt x="1" y="4483"/>
                    </a:cubicBezTo>
                    <a:cubicBezTo>
                      <a:pt x="1162" y="7984"/>
                      <a:pt x="2343" y="11506"/>
                      <a:pt x="3523" y="15009"/>
                    </a:cubicBezTo>
                    <a:cubicBezTo>
                      <a:pt x="3544" y="14988"/>
                      <a:pt x="3563" y="14988"/>
                      <a:pt x="3603" y="14969"/>
                    </a:cubicBezTo>
                    <a:cubicBezTo>
                      <a:pt x="4043" y="16629"/>
                      <a:pt x="5124" y="18051"/>
                      <a:pt x="6245" y="18131"/>
                    </a:cubicBezTo>
                    <a:cubicBezTo>
                      <a:pt x="6267" y="18132"/>
                      <a:pt x="6292" y="18133"/>
                      <a:pt x="6319" y="18133"/>
                    </a:cubicBezTo>
                    <a:cubicBezTo>
                      <a:pt x="6651" y="18133"/>
                      <a:pt x="7325" y="17981"/>
                      <a:pt x="8547" y="16629"/>
                    </a:cubicBezTo>
                    <a:cubicBezTo>
                      <a:pt x="10487" y="14449"/>
                      <a:pt x="11228" y="12127"/>
                      <a:pt x="11728" y="10527"/>
                    </a:cubicBezTo>
                    <a:cubicBezTo>
                      <a:pt x="12448" y="8125"/>
                      <a:pt x="13229" y="5284"/>
                      <a:pt x="13990" y="2061"/>
                    </a:cubicBezTo>
                    <a:cubicBezTo>
                      <a:pt x="12469" y="2002"/>
                      <a:pt x="10927" y="1941"/>
                      <a:pt x="9406" y="1901"/>
                    </a:cubicBezTo>
                    <a:cubicBezTo>
                      <a:pt x="9227" y="2482"/>
                      <a:pt x="8947" y="3242"/>
                      <a:pt x="8587" y="4102"/>
                    </a:cubicBezTo>
                    <a:cubicBezTo>
                      <a:pt x="8306" y="2722"/>
                      <a:pt x="8046" y="1361"/>
                      <a:pt x="7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2231159" y="1825909"/>
                <a:ext cx="526706" cy="527243"/>
              </a:xfrm>
              <a:custGeom>
                <a:avLst/>
                <a:gdLst/>
                <a:ahLst/>
                <a:cxnLst/>
                <a:rect l="l" t="t" r="r" b="b"/>
                <a:pathLst>
                  <a:path w="17651" h="17669" extrusionOk="0">
                    <a:moveTo>
                      <a:pt x="4403" y="0"/>
                    </a:moveTo>
                    <a:cubicBezTo>
                      <a:pt x="2941" y="160"/>
                      <a:pt x="1481" y="301"/>
                      <a:pt x="0" y="461"/>
                    </a:cubicBezTo>
                    <a:cubicBezTo>
                      <a:pt x="0" y="1742"/>
                      <a:pt x="0" y="16110"/>
                      <a:pt x="5043" y="17490"/>
                    </a:cubicBezTo>
                    <a:cubicBezTo>
                      <a:pt x="5369" y="17585"/>
                      <a:pt x="5885" y="17668"/>
                      <a:pt x="6464" y="17668"/>
                    </a:cubicBezTo>
                    <a:cubicBezTo>
                      <a:pt x="7236" y="17668"/>
                      <a:pt x="8119" y="17519"/>
                      <a:pt x="8805" y="17050"/>
                    </a:cubicBezTo>
                    <a:cubicBezTo>
                      <a:pt x="11746" y="15590"/>
                      <a:pt x="14708" y="14149"/>
                      <a:pt x="17650" y="12708"/>
                    </a:cubicBezTo>
                    <a:cubicBezTo>
                      <a:pt x="15809" y="10566"/>
                      <a:pt x="13948" y="8426"/>
                      <a:pt x="12106" y="6265"/>
                    </a:cubicBezTo>
                    <a:lnTo>
                      <a:pt x="7965" y="9285"/>
                    </a:lnTo>
                    <a:cubicBezTo>
                      <a:pt x="7264" y="8346"/>
                      <a:pt x="6463" y="7385"/>
                      <a:pt x="5764" y="5984"/>
                    </a:cubicBezTo>
                    <a:cubicBezTo>
                      <a:pt x="5143" y="4683"/>
                      <a:pt x="4462" y="2743"/>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3658396" y="1905228"/>
                <a:ext cx="308158" cy="369658"/>
              </a:xfrm>
              <a:custGeom>
                <a:avLst/>
                <a:gdLst/>
                <a:ahLst/>
                <a:cxnLst/>
                <a:rect l="l" t="t" r="r" b="b"/>
                <a:pathLst>
                  <a:path w="10327" h="12388" extrusionOk="0">
                    <a:moveTo>
                      <a:pt x="4656" y="0"/>
                    </a:moveTo>
                    <a:cubicBezTo>
                      <a:pt x="4450" y="0"/>
                      <a:pt x="4237" y="230"/>
                      <a:pt x="4163" y="304"/>
                    </a:cubicBezTo>
                    <a:cubicBezTo>
                      <a:pt x="3443" y="1125"/>
                      <a:pt x="4262" y="3306"/>
                      <a:pt x="4483" y="3887"/>
                    </a:cubicBezTo>
                    <a:cubicBezTo>
                      <a:pt x="3862" y="4386"/>
                      <a:pt x="3342" y="4767"/>
                      <a:pt x="2962" y="5007"/>
                    </a:cubicBezTo>
                    <a:cubicBezTo>
                      <a:pt x="2701" y="5187"/>
                      <a:pt x="2541" y="5287"/>
                      <a:pt x="2362" y="5467"/>
                    </a:cubicBezTo>
                    <a:cubicBezTo>
                      <a:pt x="1821" y="5947"/>
                      <a:pt x="1581" y="6507"/>
                      <a:pt x="1481" y="6748"/>
                    </a:cubicBezTo>
                    <a:cubicBezTo>
                      <a:pt x="1381" y="6968"/>
                      <a:pt x="1" y="10109"/>
                      <a:pt x="1621" y="11651"/>
                    </a:cubicBezTo>
                    <a:cubicBezTo>
                      <a:pt x="2291" y="12291"/>
                      <a:pt x="3194" y="12388"/>
                      <a:pt x="3719" y="12388"/>
                    </a:cubicBezTo>
                    <a:cubicBezTo>
                      <a:pt x="3900" y="12388"/>
                      <a:pt x="4036" y="12376"/>
                      <a:pt x="4102" y="12371"/>
                    </a:cubicBezTo>
                    <a:cubicBezTo>
                      <a:pt x="5604" y="12231"/>
                      <a:pt x="6544" y="11150"/>
                      <a:pt x="7784" y="9749"/>
                    </a:cubicBezTo>
                    <a:cubicBezTo>
                      <a:pt x="8966" y="8409"/>
                      <a:pt x="10327" y="6368"/>
                      <a:pt x="9905" y="5928"/>
                    </a:cubicBezTo>
                    <a:cubicBezTo>
                      <a:pt x="9854" y="5865"/>
                      <a:pt x="9726" y="5830"/>
                      <a:pt x="9579" y="5830"/>
                    </a:cubicBezTo>
                    <a:cubicBezTo>
                      <a:pt x="9443" y="5830"/>
                      <a:pt x="9290" y="5860"/>
                      <a:pt x="9166" y="5928"/>
                    </a:cubicBezTo>
                    <a:cubicBezTo>
                      <a:pt x="9041" y="5990"/>
                      <a:pt x="8964" y="6078"/>
                      <a:pt x="8918" y="6132"/>
                    </a:cubicBezTo>
                    <a:lnTo>
                      <a:pt x="8918" y="6132"/>
                    </a:lnTo>
                    <a:lnTo>
                      <a:pt x="9105" y="5888"/>
                    </a:lnTo>
                    <a:cubicBezTo>
                      <a:pt x="9646" y="4487"/>
                      <a:pt x="10026" y="3486"/>
                      <a:pt x="10166" y="3186"/>
                    </a:cubicBezTo>
                    <a:cubicBezTo>
                      <a:pt x="10186" y="3145"/>
                      <a:pt x="10246" y="3006"/>
                      <a:pt x="10206" y="2905"/>
                    </a:cubicBezTo>
                    <a:cubicBezTo>
                      <a:pt x="10126" y="2745"/>
                      <a:pt x="9846" y="2745"/>
                      <a:pt x="9766" y="2745"/>
                    </a:cubicBezTo>
                    <a:cubicBezTo>
                      <a:pt x="9764" y="2745"/>
                      <a:pt x="9761" y="2745"/>
                      <a:pt x="9759" y="2745"/>
                    </a:cubicBezTo>
                    <a:cubicBezTo>
                      <a:pt x="9156" y="2745"/>
                      <a:pt x="8023" y="5010"/>
                      <a:pt x="7685" y="5707"/>
                    </a:cubicBezTo>
                    <a:cubicBezTo>
                      <a:pt x="7565" y="4287"/>
                      <a:pt x="7565" y="3145"/>
                      <a:pt x="7584" y="2305"/>
                    </a:cubicBezTo>
                    <a:cubicBezTo>
                      <a:pt x="7605" y="1405"/>
                      <a:pt x="7664" y="384"/>
                      <a:pt x="7325" y="264"/>
                    </a:cubicBezTo>
                    <a:cubicBezTo>
                      <a:pt x="7303" y="258"/>
                      <a:pt x="7280" y="255"/>
                      <a:pt x="7257" y="255"/>
                    </a:cubicBezTo>
                    <a:cubicBezTo>
                      <a:pt x="7135" y="255"/>
                      <a:pt x="7008" y="334"/>
                      <a:pt x="6925" y="384"/>
                    </a:cubicBezTo>
                    <a:cubicBezTo>
                      <a:pt x="6404" y="765"/>
                      <a:pt x="6343" y="1505"/>
                      <a:pt x="6324" y="1926"/>
                    </a:cubicBezTo>
                    <a:cubicBezTo>
                      <a:pt x="6204" y="3546"/>
                      <a:pt x="6183" y="5027"/>
                      <a:pt x="6124" y="5047"/>
                    </a:cubicBezTo>
                    <a:cubicBezTo>
                      <a:pt x="6063" y="5047"/>
                      <a:pt x="5463" y="2846"/>
                      <a:pt x="5124" y="864"/>
                    </a:cubicBezTo>
                    <a:cubicBezTo>
                      <a:pt x="5084" y="645"/>
                      <a:pt x="5003" y="85"/>
                      <a:pt x="4703" y="5"/>
                    </a:cubicBezTo>
                    <a:cubicBezTo>
                      <a:pt x="4687" y="2"/>
                      <a:pt x="4671" y="0"/>
                      <a:pt x="4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3656575" y="2219460"/>
                <a:ext cx="178622" cy="117391"/>
              </a:xfrm>
              <a:custGeom>
                <a:avLst/>
                <a:gdLst/>
                <a:ahLst/>
                <a:cxnLst/>
                <a:rect l="l" t="t" r="r" b="b"/>
                <a:pathLst>
                  <a:path w="5986" h="3934" extrusionOk="0">
                    <a:moveTo>
                      <a:pt x="942" y="0"/>
                    </a:moveTo>
                    <a:cubicBezTo>
                      <a:pt x="641" y="681"/>
                      <a:pt x="321" y="1340"/>
                      <a:pt x="1" y="2021"/>
                    </a:cubicBezTo>
                    <a:cubicBezTo>
                      <a:pt x="342" y="2402"/>
                      <a:pt x="1041" y="3101"/>
                      <a:pt x="2162" y="3542"/>
                    </a:cubicBezTo>
                    <a:cubicBezTo>
                      <a:pt x="2934" y="3850"/>
                      <a:pt x="3642" y="3934"/>
                      <a:pt x="4200" y="3934"/>
                    </a:cubicBezTo>
                    <a:cubicBezTo>
                      <a:pt x="4582" y="3934"/>
                      <a:pt x="4893" y="3894"/>
                      <a:pt x="5105" y="3862"/>
                    </a:cubicBezTo>
                    <a:cubicBezTo>
                      <a:pt x="5404" y="2981"/>
                      <a:pt x="5684" y="2082"/>
                      <a:pt x="5985" y="1201"/>
                    </a:cubicBez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3697816" y="2010450"/>
                <a:ext cx="130789" cy="167223"/>
              </a:xfrm>
              <a:custGeom>
                <a:avLst/>
                <a:gdLst/>
                <a:ahLst/>
                <a:cxnLst/>
                <a:rect l="l" t="t" r="r" b="b"/>
                <a:pathLst>
                  <a:path w="4383" h="5604" extrusionOk="0">
                    <a:moveTo>
                      <a:pt x="3678" y="0"/>
                    </a:moveTo>
                    <a:cubicBezTo>
                      <a:pt x="3035" y="0"/>
                      <a:pt x="1943" y="863"/>
                      <a:pt x="1361" y="1461"/>
                    </a:cubicBezTo>
                    <a:cubicBezTo>
                      <a:pt x="980" y="1842"/>
                      <a:pt x="420" y="2501"/>
                      <a:pt x="0" y="3563"/>
                    </a:cubicBezTo>
                    <a:lnTo>
                      <a:pt x="2882" y="5604"/>
                    </a:lnTo>
                    <a:cubicBezTo>
                      <a:pt x="2962" y="5283"/>
                      <a:pt x="3061" y="4763"/>
                      <a:pt x="2981" y="4142"/>
                    </a:cubicBezTo>
                    <a:cubicBezTo>
                      <a:pt x="2842" y="3242"/>
                      <a:pt x="2402" y="2621"/>
                      <a:pt x="2181" y="2362"/>
                    </a:cubicBezTo>
                    <a:cubicBezTo>
                      <a:pt x="2181" y="2362"/>
                      <a:pt x="4382" y="1001"/>
                      <a:pt x="4102" y="260"/>
                    </a:cubicBezTo>
                    <a:cubicBezTo>
                      <a:pt x="4062" y="161"/>
                      <a:pt x="3982" y="100"/>
                      <a:pt x="3963" y="81"/>
                    </a:cubicBezTo>
                    <a:cubicBezTo>
                      <a:pt x="3884" y="25"/>
                      <a:pt x="3788" y="0"/>
                      <a:pt x="3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222803" y="1820538"/>
                <a:ext cx="157048" cy="90803"/>
              </a:xfrm>
              <a:custGeom>
                <a:avLst/>
                <a:gdLst/>
                <a:ahLst/>
                <a:cxnLst/>
                <a:rect l="l" t="t" r="r" b="b"/>
                <a:pathLst>
                  <a:path w="5263" h="3043" extrusionOk="0">
                    <a:moveTo>
                      <a:pt x="4803" y="1"/>
                    </a:moveTo>
                    <a:lnTo>
                      <a:pt x="19" y="281"/>
                    </a:lnTo>
                    <a:cubicBezTo>
                      <a:pt x="0" y="1101"/>
                      <a:pt x="0" y="1941"/>
                      <a:pt x="0" y="2782"/>
                    </a:cubicBezTo>
                    <a:cubicBezTo>
                      <a:pt x="561" y="2923"/>
                      <a:pt x="1281" y="3022"/>
                      <a:pt x="2121" y="3043"/>
                    </a:cubicBezTo>
                    <a:cubicBezTo>
                      <a:pt x="3442" y="3043"/>
                      <a:pt x="4542" y="2742"/>
                      <a:pt x="5262" y="2482"/>
                    </a:cubicBezTo>
                    <a:cubicBezTo>
                      <a:pt x="5102" y="1661"/>
                      <a:pt x="4942" y="841"/>
                      <a:pt x="48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620503" y="1895172"/>
                <a:ext cx="281898" cy="277094"/>
              </a:xfrm>
              <a:custGeom>
                <a:avLst/>
                <a:gdLst/>
                <a:ahLst/>
                <a:cxnLst/>
                <a:rect l="l" t="t" r="r" b="b"/>
                <a:pathLst>
                  <a:path w="9447" h="9286" extrusionOk="0">
                    <a:moveTo>
                      <a:pt x="2862" y="1"/>
                    </a:moveTo>
                    <a:cubicBezTo>
                      <a:pt x="1922" y="301"/>
                      <a:pt x="1261" y="681"/>
                      <a:pt x="981" y="902"/>
                    </a:cubicBezTo>
                    <a:cubicBezTo>
                      <a:pt x="801" y="1041"/>
                      <a:pt x="481" y="1321"/>
                      <a:pt x="321" y="1502"/>
                    </a:cubicBezTo>
                    <a:cubicBezTo>
                      <a:pt x="220" y="1622"/>
                      <a:pt x="100" y="1762"/>
                      <a:pt x="1" y="1882"/>
                    </a:cubicBezTo>
                    <a:lnTo>
                      <a:pt x="6344" y="9286"/>
                    </a:lnTo>
                    <a:cubicBezTo>
                      <a:pt x="7384" y="8666"/>
                      <a:pt x="8406" y="8045"/>
                      <a:pt x="9446" y="7426"/>
                    </a:cubicBezTo>
                    <a:cubicBezTo>
                      <a:pt x="7245" y="4944"/>
                      <a:pt x="5063" y="2482"/>
                      <a:pt x="2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05189" y="2042082"/>
                <a:ext cx="220995" cy="200674"/>
              </a:xfrm>
              <a:custGeom>
                <a:avLst/>
                <a:gdLst/>
                <a:ahLst/>
                <a:cxnLst/>
                <a:rect l="l" t="t" r="r" b="b"/>
                <a:pathLst>
                  <a:path w="7406" h="6725" extrusionOk="0">
                    <a:moveTo>
                      <a:pt x="5943" y="0"/>
                    </a:moveTo>
                    <a:cubicBezTo>
                      <a:pt x="4043" y="1001"/>
                      <a:pt x="2122" y="2001"/>
                      <a:pt x="201" y="2983"/>
                    </a:cubicBezTo>
                    <a:lnTo>
                      <a:pt x="1" y="6724"/>
                    </a:lnTo>
                    <a:lnTo>
                      <a:pt x="7405" y="2722"/>
                    </a:lnTo>
                    <a:cubicBezTo>
                      <a:pt x="7224" y="2062"/>
                      <a:pt x="6925" y="1342"/>
                      <a:pt x="6424" y="621"/>
                    </a:cubicBezTo>
                    <a:cubicBezTo>
                      <a:pt x="6284" y="401"/>
                      <a:pt x="6124" y="200"/>
                      <a:pt x="5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947150" y="2205345"/>
                <a:ext cx="192289" cy="268530"/>
              </a:xfrm>
              <a:custGeom>
                <a:avLst/>
                <a:gdLst/>
                <a:ahLst/>
                <a:cxnLst/>
                <a:rect l="l" t="t" r="r" b="b"/>
                <a:pathLst>
                  <a:path w="6444" h="8999" extrusionOk="0">
                    <a:moveTo>
                      <a:pt x="3825" y="1"/>
                    </a:moveTo>
                    <a:cubicBezTo>
                      <a:pt x="3424" y="1"/>
                      <a:pt x="3061" y="68"/>
                      <a:pt x="2722" y="212"/>
                    </a:cubicBezTo>
                    <a:cubicBezTo>
                      <a:pt x="2282" y="393"/>
                      <a:pt x="1921" y="674"/>
                      <a:pt x="1622" y="1034"/>
                    </a:cubicBezTo>
                    <a:cubicBezTo>
                      <a:pt x="1321" y="1413"/>
                      <a:pt x="1102" y="1874"/>
                      <a:pt x="982" y="2414"/>
                    </a:cubicBezTo>
                    <a:lnTo>
                      <a:pt x="2682" y="2555"/>
                    </a:lnTo>
                    <a:lnTo>
                      <a:pt x="2703" y="2534"/>
                    </a:lnTo>
                    <a:cubicBezTo>
                      <a:pt x="2783" y="2214"/>
                      <a:pt x="2943" y="1973"/>
                      <a:pt x="3143" y="1813"/>
                    </a:cubicBezTo>
                    <a:cubicBezTo>
                      <a:pt x="3318" y="1656"/>
                      <a:pt x="3524" y="1590"/>
                      <a:pt x="3761" y="1590"/>
                    </a:cubicBezTo>
                    <a:cubicBezTo>
                      <a:pt x="3794" y="1590"/>
                      <a:pt x="3829" y="1591"/>
                      <a:pt x="3863" y="1594"/>
                    </a:cubicBezTo>
                    <a:cubicBezTo>
                      <a:pt x="4143" y="1613"/>
                      <a:pt x="4344" y="1693"/>
                      <a:pt x="4483" y="1834"/>
                    </a:cubicBezTo>
                    <a:cubicBezTo>
                      <a:pt x="4624" y="1973"/>
                      <a:pt x="4664" y="2154"/>
                      <a:pt x="4624" y="2395"/>
                    </a:cubicBezTo>
                    <a:lnTo>
                      <a:pt x="4624" y="2414"/>
                    </a:lnTo>
                    <a:cubicBezTo>
                      <a:pt x="4584" y="2574"/>
                      <a:pt x="4523" y="2734"/>
                      <a:pt x="4424" y="2915"/>
                    </a:cubicBezTo>
                    <a:cubicBezTo>
                      <a:pt x="4304" y="3094"/>
                      <a:pt x="4163" y="3275"/>
                      <a:pt x="4003" y="3435"/>
                    </a:cubicBezTo>
                    <a:lnTo>
                      <a:pt x="261" y="7117"/>
                    </a:lnTo>
                    <a:lnTo>
                      <a:pt x="0" y="8598"/>
                    </a:lnTo>
                    <a:lnTo>
                      <a:pt x="5243" y="8998"/>
                    </a:lnTo>
                    <a:lnTo>
                      <a:pt x="5523" y="7417"/>
                    </a:lnTo>
                    <a:lnTo>
                      <a:pt x="2482" y="7197"/>
                    </a:lnTo>
                    <a:lnTo>
                      <a:pt x="5163" y="4655"/>
                    </a:lnTo>
                    <a:cubicBezTo>
                      <a:pt x="5464" y="4356"/>
                      <a:pt x="5724" y="4015"/>
                      <a:pt x="5944" y="3635"/>
                    </a:cubicBezTo>
                    <a:cubicBezTo>
                      <a:pt x="6145" y="3275"/>
                      <a:pt x="6284" y="2875"/>
                      <a:pt x="6345" y="2494"/>
                    </a:cubicBezTo>
                    <a:lnTo>
                      <a:pt x="6345" y="2475"/>
                    </a:lnTo>
                    <a:cubicBezTo>
                      <a:pt x="6444" y="1994"/>
                      <a:pt x="6404" y="1594"/>
                      <a:pt x="6265" y="1234"/>
                    </a:cubicBezTo>
                    <a:cubicBezTo>
                      <a:pt x="6124" y="874"/>
                      <a:pt x="5864" y="594"/>
                      <a:pt x="5504" y="393"/>
                    </a:cubicBezTo>
                    <a:cubicBezTo>
                      <a:pt x="5144" y="172"/>
                      <a:pt x="4683" y="52"/>
                      <a:pt x="4123" y="12"/>
                    </a:cubicBezTo>
                    <a:cubicBezTo>
                      <a:pt x="4021" y="5"/>
                      <a:pt x="3922" y="1"/>
                      <a:pt x="3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3"/>
              <p:cNvSpPr/>
              <p:nvPr/>
            </p:nvSpPr>
            <p:spPr>
              <a:xfrm>
                <a:off x="3143000" y="2219072"/>
                <a:ext cx="188171" cy="266501"/>
              </a:xfrm>
              <a:custGeom>
                <a:avLst/>
                <a:gdLst/>
                <a:ahLst/>
                <a:cxnLst/>
                <a:rect l="l" t="t" r="r" b="b"/>
                <a:pathLst>
                  <a:path w="6306" h="8931" extrusionOk="0">
                    <a:moveTo>
                      <a:pt x="3582" y="1591"/>
                    </a:moveTo>
                    <a:cubicBezTo>
                      <a:pt x="3609" y="1591"/>
                      <a:pt x="3636" y="1592"/>
                      <a:pt x="3664" y="1594"/>
                    </a:cubicBezTo>
                    <a:cubicBezTo>
                      <a:pt x="4003" y="1614"/>
                      <a:pt x="4224" y="1754"/>
                      <a:pt x="4344" y="1994"/>
                    </a:cubicBezTo>
                    <a:cubicBezTo>
                      <a:pt x="4464" y="2234"/>
                      <a:pt x="4484" y="2554"/>
                      <a:pt x="4404" y="2975"/>
                    </a:cubicBezTo>
                    <a:lnTo>
                      <a:pt x="3864" y="6097"/>
                    </a:lnTo>
                    <a:cubicBezTo>
                      <a:pt x="3784" y="6516"/>
                      <a:pt x="3643" y="6836"/>
                      <a:pt x="3443" y="7057"/>
                    </a:cubicBezTo>
                    <a:cubicBezTo>
                      <a:pt x="3259" y="7241"/>
                      <a:pt x="3025" y="7340"/>
                      <a:pt x="2724" y="7340"/>
                    </a:cubicBezTo>
                    <a:cubicBezTo>
                      <a:pt x="2698" y="7340"/>
                      <a:pt x="2670" y="7339"/>
                      <a:pt x="2643" y="7338"/>
                    </a:cubicBezTo>
                    <a:cubicBezTo>
                      <a:pt x="2303" y="7317"/>
                      <a:pt x="2082" y="7177"/>
                      <a:pt x="1962" y="6937"/>
                    </a:cubicBezTo>
                    <a:cubicBezTo>
                      <a:pt x="1842" y="6697"/>
                      <a:pt x="1823" y="6377"/>
                      <a:pt x="1882" y="5956"/>
                    </a:cubicBezTo>
                    <a:lnTo>
                      <a:pt x="2442" y="2834"/>
                    </a:lnTo>
                    <a:cubicBezTo>
                      <a:pt x="2522" y="2415"/>
                      <a:pt x="2643" y="2095"/>
                      <a:pt x="2843" y="1874"/>
                    </a:cubicBezTo>
                    <a:cubicBezTo>
                      <a:pt x="3026" y="1690"/>
                      <a:pt x="3278" y="1591"/>
                      <a:pt x="3582" y="1591"/>
                    </a:cubicBezTo>
                    <a:close/>
                    <a:moveTo>
                      <a:pt x="3594" y="1"/>
                    </a:moveTo>
                    <a:cubicBezTo>
                      <a:pt x="2880" y="1"/>
                      <a:pt x="2309" y="167"/>
                      <a:pt x="1842" y="513"/>
                    </a:cubicBezTo>
                    <a:cubicBezTo>
                      <a:pt x="1303" y="913"/>
                      <a:pt x="982" y="1513"/>
                      <a:pt x="841" y="2295"/>
                    </a:cubicBezTo>
                    <a:lnTo>
                      <a:pt x="142" y="6236"/>
                    </a:lnTo>
                    <a:cubicBezTo>
                      <a:pt x="1" y="7017"/>
                      <a:pt x="121" y="7637"/>
                      <a:pt x="502" y="8117"/>
                    </a:cubicBezTo>
                    <a:cubicBezTo>
                      <a:pt x="881" y="8578"/>
                      <a:pt x="1503" y="8858"/>
                      <a:pt x="2362" y="8918"/>
                    </a:cubicBezTo>
                    <a:cubicBezTo>
                      <a:pt x="2480" y="8926"/>
                      <a:pt x="2595" y="8930"/>
                      <a:pt x="2707" y="8930"/>
                    </a:cubicBezTo>
                    <a:cubicBezTo>
                      <a:pt x="3412" y="8930"/>
                      <a:pt x="3997" y="8764"/>
                      <a:pt x="4464" y="8418"/>
                    </a:cubicBezTo>
                    <a:cubicBezTo>
                      <a:pt x="4985" y="8018"/>
                      <a:pt x="5324" y="7437"/>
                      <a:pt x="5465" y="6636"/>
                    </a:cubicBezTo>
                    <a:lnTo>
                      <a:pt x="6165" y="2695"/>
                    </a:lnTo>
                    <a:cubicBezTo>
                      <a:pt x="6305" y="1914"/>
                      <a:pt x="6185" y="1273"/>
                      <a:pt x="5804" y="814"/>
                    </a:cubicBezTo>
                    <a:cubicBezTo>
                      <a:pt x="5425" y="353"/>
                      <a:pt x="4804" y="93"/>
                      <a:pt x="3944" y="13"/>
                    </a:cubicBezTo>
                    <a:cubicBezTo>
                      <a:pt x="3824" y="5"/>
                      <a:pt x="3707" y="1"/>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18806" y="3319450"/>
                <a:ext cx="765008" cy="929039"/>
              </a:xfrm>
              <a:custGeom>
                <a:avLst/>
                <a:gdLst/>
                <a:ahLst/>
                <a:cxnLst/>
                <a:rect l="l" t="t" r="r" b="b"/>
                <a:pathLst>
                  <a:path w="25637" h="31134" extrusionOk="0">
                    <a:moveTo>
                      <a:pt x="17491" y="0"/>
                    </a:moveTo>
                    <a:cubicBezTo>
                      <a:pt x="16551" y="580"/>
                      <a:pt x="15209" y="1540"/>
                      <a:pt x="13849" y="2981"/>
                    </a:cubicBezTo>
                    <a:cubicBezTo>
                      <a:pt x="11028" y="5964"/>
                      <a:pt x="9827" y="9225"/>
                      <a:pt x="9166" y="11426"/>
                    </a:cubicBezTo>
                    <a:cubicBezTo>
                      <a:pt x="9006" y="11927"/>
                      <a:pt x="8886" y="12367"/>
                      <a:pt x="8786" y="12727"/>
                    </a:cubicBezTo>
                    <a:cubicBezTo>
                      <a:pt x="7685" y="16429"/>
                      <a:pt x="5444" y="21632"/>
                      <a:pt x="401" y="27875"/>
                    </a:cubicBezTo>
                    <a:cubicBezTo>
                      <a:pt x="21" y="28555"/>
                      <a:pt x="1" y="29316"/>
                      <a:pt x="281" y="29937"/>
                    </a:cubicBezTo>
                    <a:cubicBezTo>
                      <a:pt x="361" y="30156"/>
                      <a:pt x="481" y="30356"/>
                      <a:pt x="641" y="30517"/>
                    </a:cubicBezTo>
                    <a:cubicBezTo>
                      <a:pt x="1040" y="30915"/>
                      <a:pt x="1602" y="31133"/>
                      <a:pt x="2199" y="31133"/>
                    </a:cubicBezTo>
                    <a:cubicBezTo>
                      <a:pt x="2293" y="31133"/>
                      <a:pt x="2387" y="31128"/>
                      <a:pt x="2482" y="31117"/>
                    </a:cubicBezTo>
                    <a:cubicBezTo>
                      <a:pt x="3023" y="31037"/>
                      <a:pt x="3563" y="30797"/>
                      <a:pt x="3984" y="30356"/>
                    </a:cubicBezTo>
                    <a:cubicBezTo>
                      <a:pt x="8085" y="26074"/>
                      <a:pt x="11447" y="22533"/>
                      <a:pt x="14129" y="19670"/>
                    </a:cubicBezTo>
                    <a:cubicBezTo>
                      <a:pt x="14870" y="18891"/>
                      <a:pt x="15550" y="18150"/>
                      <a:pt x="16191" y="17469"/>
                    </a:cubicBezTo>
                    <a:cubicBezTo>
                      <a:pt x="17851" y="15689"/>
                      <a:pt x="19152" y="14248"/>
                      <a:pt x="20113" y="13168"/>
                    </a:cubicBezTo>
                    <a:cubicBezTo>
                      <a:pt x="21333" y="11746"/>
                      <a:pt x="23214" y="9585"/>
                      <a:pt x="25636" y="6964"/>
                    </a:cubicBezTo>
                    <a:cubicBezTo>
                      <a:pt x="22934" y="4643"/>
                      <a:pt x="20212" y="2321"/>
                      <a:pt x="17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1918806" y="3660389"/>
                <a:ext cx="483139" cy="587609"/>
              </a:xfrm>
              <a:custGeom>
                <a:avLst/>
                <a:gdLst/>
                <a:ahLst/>
                <a:cxnLst/>
                <a:rect l="l" t="t" r="r" b="b"/>
                <a:pathLst>
                  <a:path w="16191" h="19692" extrusionOk="0">
                    <a:moveTo>
                      <a:pt x="9166" y="1"/>
                    </a:moveTo>
                    <a:cubicBezTo>
                      <a:pt x="9006" y="502"/>
                      <a:pt x="8886" y="942"/>
                      <a:pt x="8786" y="1302"/>
                    </a:cubicBezTo>
                    <a:cubicBezTo>
                      <a:pt x="7685" y="5004"/>
                      <a:pt x="5444" y="10207"/>
                      <a:pt x="401" y="16450"/>
                    </a:cubicBezTo>
                    <a:cubicBezTo>
                      <a:pt x="21" y="17130"/>
                      <a:pt x="1" y="17891"/>
                      <a:pt x="281" y="18512"/>
                    </a:cubicBezTo>
                    <a:lnTo>
                      <a:pt x="2482" y="19692"/>
                    </a:lnTo>
                    <a:cubicBezTo>
                      <a:pt x="3023" y="19612"/>
                      <a:pt x="3563" y="19372"/>
                      <a:pt x="3984" y="18931"/>
                    </a:cubicBezTo>
                    <a:cubicBezTo>
                      <a:pt x="8085" y="14649"/>
                      <a:pt x="11447" y="11108"/>
                      <a:pt x="14129" y="8245"/>
                    </a:cubicBezTo>
                    <a:cubicBezTo>
                      <a:pt x="14870" y="7466"/>
                      <a:pt x="15550" y="6725"/>
                      <a:pt x="16191" y="6044"/>
                    </a:cubicBezTo>
                    <a:lnTo>
                      <a:pt x="9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1869836" y="4146210"/>
                <a:ext cx="214430" cy="333701"/>
              </a:xfrm>
              <a:custGeom>
                <a:avLst/>
                <a:gdLst/>
                <a:ahLst/>
                <a:cxnLst/>
                <a:rect l="l" t="t" r="r" b="b"/>
                <a:pathLst>
                  <a:path w="7186" h="11183" extrusionOk="0">
                    <a:moveTo>
                      <a:pt x="2339" y="1"/>
                    </a:moveTo>
                    <a:cubicBezTo>
                      <a:pt x="2226" y="1"/>
                      <a:pt x="2127" y="86"/>
                      <a:pt x="2042" y="170"/>
                    </a:cubicBezTo>
                    <a:cubicBezTo>
                      <a:pt x="1422" y="730"/>
                      <a:pt x="1361" y="791"/>
                      <a:pt x="862" y="1271"/>
                    </a:cubicBezTo>
                    <a:lnTo>
                      <a:pt x="702" y="1432"/>
                    </a:lnTo>
                    <a:cubicBezTo>
                      <a:pt x="441" y="1651"/>
                      <a:pt x="1" y="2211"/>
                      <a:pt x="81" y="2571"/>
                    </a:cubicBezTo>
                    <a:cubicBezTo>
                      <a:pt x="142" y="2932"/>
                      <a:pt x="342" y="3252"/>
                      <a:pt x="542" y="3572"/>
                    </a:cubicBezTo>
                    <a:cubicBezTo>
                      <a:pt x="1262" y="4693"/>
                      <a:pt x="1962" y="5813"/>
                      <a:pt x="2663" y="6934"/>
                    </a:cubicBezTo>
                    <a:cubicBezTo>
                      <a:pt x="3618" y="8411"/>
                      <a:pt x="5794" y="11183"/>
                      <a:pt x="6614" y="11183"/>
                    </a:cubicBezTo>
                    <a:cubicBezTo>
                      <a:pt x="6738" y="11183"/>
                      <a:pt x="6832" y="11119"/>
                      <a:pt x="6885" y="10976"/>
                    </a:cubicBezTo>
                    <a:cubicBezTo>
                      <a:pt x="7186" y="10096"/>
                      <a:pt x="7005" y="9095"/>
                      <a:pt x="6705" y="8195"/>
                    </a:cubicBezTo>
                    <a:cubicBezTo>
                      <a:pt x="6385" y="7275"/>
                      <a:pt x="5945" y="6414"/>
                      <a:pt x="5665" y="5493"/>
                    </a:cubicBezTo>
                    <a:cubicBezTo>
                      <a:pt x="5625" y="5354"/>
                      <a:pt x="5585" y="5194"/>
                      <a:pt x="5545" y="5034"/>
                    </a:cubicBezTo>
                    <a:cubicBezTo>
                      <a:pt x="5524" y="4994"/>
                      <a:pt x="5505" y="4933"/>
                      <a:pt x="5505" y="4873"/>
                    </a:cubicBezTo>
                    <a:cubicBezTo>
                      <a:pt x="5385" y="4292"/>
                      <a:pt x="5324" y="3692"/>
                      <a:pt x="5444" y="3152"/>
                    </a:cubicBezTo>
                    <a:cubicBezTo>
                      <a:pt x="5465" y="3092"/>
                      <a:pt x="5465" y="3032"/>
                      <a:pt x="5484" y="2992"/>
                    </a:cubicBezTo>
                    <a:cubicBezTo>
                      <a:pt x="5524" y="2872"/>
                      <a:pt x="5564" y="2752"/>
                      <a:pt x="5625" y="2651"/>
                    </a:cubicBezTo>
                    <a:cubicBezTo>
                      <a:pt x="5401" y="1828"/>
                      <a:pt x="4590" y="1240"/>
                      <a:pt x="3809" y="1240"/>
                    </a:cubicBezTo>
                    <a:cubicBezTo>
                      <a:pt x="3679" y="1240"/>
                      <a:pt x="3549" y="1256"/>
                      <a:pt x="3423" y="1291"/>
                    </a:cubicBezTo>
                    <a:cubicBezTo>
                      <a:pt x="3263" y="1331"/>
                      <a:pt x="3103" y="1392"/>
                      <a:pt x="2943" y="1411"/>
                    </a:cubicBezTo>
                    <a:cubicBezTo>
                      <a:pt x="2762" y="1411"/>
                      <a:pt x="2562" y="1351"/>
                      <a:pt x="2482" y="1171"/>
                    </a:cubicBezTo>
                    <a:cubicBezTo>
                      <a:pt x="2402" y="970"/>
                      <a:pt x="2503" y="770"/>
                      <a:pt x="2562" y="570"/>
                    </a:cubicBezTo>
                    <a:cubicBezTo>
                      <a:pt x="2623" y="370"/>
                      <a:pt x="2602" y="71"/>
                      <a:pt x="2402" y="10"/>
                    </a:cubicBezTo>
                    <a:cubicBezTo>
                      <a:pt x="2381" y="4"/>
                      <a:pt x="236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2722591" y="2695373"/>
                <a:ext cx="993105" cy="734512"/>
              </a:xfrm>
              <a:custGeom>
                <a:avLst/>
                <a:gdLst/>
                <a:ahLst/>
                <a:cxnLst/>
                <a:rect l="l" t="t" r="r" b="b"/>
                <a:pathLst>
                  <a:path w="33281" h="24615" extrusionOk="0">
                    <a:moveTo>
                      <a:pt x="1642" y="1"/>
                    </a:moveTo>
                    <a:cubicBezTo>
                      <a:pt x="1202" y="841"/>
                      <a:pt x="1" y="3423"/>
                      <a:pt x="921" y="6145"/>
                    </a:cubicBezTo>
                    <a:cubicBezTo>
                      <a:pt x="1482" y="7805"/>
                      <a:pt x="2642" y="8886"/>
                      <a:pt x="3704" y="9867"/>
                    </a:cubicBezTo>
                    <a:cubicBezTo>
                      <a:pt x="5065" y="11108"/>
                      <a:pt x="6405" y="11887"/>
                      <a:pt x="7245" y="12328"/>
                    </a:cubicBezTo>
                    <a:cubicBezTo>
                      <a:pt x="7466" y="12428"/>
                      <a:pt x="7645" y="12528"/>
                      <a:pt x="7765" y="12588"/>
                    </a:cubicBezTo>
                    <a:cubicBezTo>
                      <a:pt x="7866" y="12628"/>
                      <a:pt x="7925" y="12648"/>
                      <a:pt x="7925" y="12648"/>
                    </a:cubicBezTo>
                    <a:cubicBezTo>
                      <a:pt x="8146" y="12749"/>
                      <a:pt x="13630" y="16450"/>
                      <a:pt x="25716" y="24614"/>
                    </a:cubicBezTo>
                    <a:cubicBezTo>
                      <a:pt x="28238" y="22554"/>
                      <a:pt x="30759" y="20492"/>
                      <a:pt x="33281" y="18451"/>
                    </a:cubicBezTo>
                    <a:cubicBezTo>
                      <a:pt x="32800" y="17591"/>
                      <a:pt x="32299" y="16751"/>
                      <a:pt x="31739" y="15890"/>
                    </a:cubicBezTo>
                    <a:cubicBezTo>
                      <a:pt x="27977" y="10086"/>
                      <a:pt x="23294" y="6044"/>
                      <a:pt x="19113" y="3263"/>
                    </a:cubicBezTo>
                    <a:cubicBezTo>
                      <a:pt x="13289" y="2183"/>
                      <a:pt x="7466" y="108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2440737" y="2695373"/>
                <a:ext cx="852171" cy="831880"/>
              </a:xfrm>
              <a:custGeom>
                <a:avLst/>
                <a:gdLst/>
                <a:ahLst/>
                <a:cxnLst/>
                <a:rect l="l" t="t" r="r" b="b"/>
                <a:pathLst>
                  <a:path w="28558" h="27878" extrusionOk="0">
                    <a:moveTo>
                      <a:pt x="11108" y="1"/>
                    </a:moveTo>
                    <a:cubicBezTo>
                      <a:pt x="10286" y="801"/>
                      <a:pt x="9046" y="2103"/>
                      <a:pt x="7866" y="3923"/>
                    </a:cubicBezTo>
                    <a:cubicBezTo>
                      <a:pt x="4944" y="8426"/>
                      <a:pt x="5404" y="11647"/>
                      <a:pt x="2623" y="16871"/>
                    </a:cubicBezTo>
                    <a:cubicBezTo>
                      <a:pt x="1622" y="18752"/>
                      <a:pt x="601" y="20153"/>
                      <a:pt x="1" y="20913"/>
                    </a:cubicBezTo>
                    <a:cubicBezTo>
                      <a:pt x="601" y="21413"/>
                      <a:pt x="1182" y="21933"/>
                      <a:pt x="1782" y="22434"/>
                    </a:cubicBezTo>
                    <a:cubicBezTo>
                      <a:pt x="2263" y="22834"/>
                      <a:pt x="2743" y="23254"/>
                      <a:pt x="3223" y="23654"/>
                    </a:cubicBezTo>
                    <a:cubicBezTo>
                      <a:pt x="4864" y="25055"/>
                      <a:pt x="6505" y="26476"/>
                      <a:pt x="8146" y="27877"/>
                    </a:cubicBezTo>
                    <a:cubicBezTo>
                      <a:pt x="11028" y="25615"/>
                      <a:pt x="14270" y="22733"/>
                      <a:pt x="17511" y="19091"/>
                    </a:cubicBezTo>
                    <a:cubicBezTo>
                      <a:pt x="19972" y="16330"/>
                      <a:pt x="21994" y="13648"/>
                      <a:pt x="23635" y="11188"/>
                    </a:cubicBezTo>
                    <a:cubicBezTo>
                      <a:pt x="24455" y="10166"/>
                      <a:pt x="25316" y="8986"/>
                      <a:pt x="26176" y="7645"/>
                    </a:cubicBezTo>
                    <a:cubicBezTo>
                      <a:pt x="27157" y="6084"/>
                      <a:pt x="27937" y="4603"/>
                      <a:pt x="28558" y="3263"/>
                    </a:cubicBezTo>
                    <a:cubicBezTo>
                      <a:pt x="23995" y="2423"/>
                      <a:pt x="19432" y="1561"/>
                      <a:pt x="14849" y="702"/>
                    </a:cubicBezTo>
                    <a:cubicBezTo>
                      <a:pt x="14649" y="662"/>
                      <a:pt x="14430" y="622"/>
                      <a:pt x="14209" y="582"/>
                    </a:cubicBezTo>
                    <a:cubicBezTo>
                      <a:pt x="13909" y="521"/>
                      <a:pt x="13589" y="462"/>
                      <a:pt x="13269" y="401"/>
                    </a:cubicBezTo>
                    <a:cubicBezTo>
                      <a:pt x="13048" y="361"/>
                      <a:pt x="12848" y="321"/>
                      <a:pt x="12629" y="281"/>
                    </a:cubicBezTo>
                    <a:cubicBezTo>
                      <a:pt x="12127" y="201"/>
                      <a:pt x="11607" y="101"/>
                      <a:pt x="1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486418" y="3245950"/>
                <a:ext cx="414448" cy="1167102"/>
              </a:xfrm>
              <a:custGeom>
                <a:avLst/>
                <a:gdLst/>
                <a:ahLst/>
                <a:cxnLst/>
                <a:rect l="l" t="t" r="r" b="b"/>
                <a:pathLst>
                  <a:path w="13889" h="39112" extrusionOk="0">
                    <a:moveTo>
                      <a:pt x="7685" y="1"/>
                    </a:moveTo>
                    <a:cubicBezTo>
                      <a:pt x="5163" y="2042"/>
                      <a:pt x="2642" y="4104"/>
                      <a:pt x="120" y="6164"/>
                    </a:cubicBezTo>
                    <a:cubicBezTo>
                      <a:pt x="40" y="6906"/>
                      <a:pt x="0" y="8045"/>
                      <a:pt x="120" y="9427"/>
                    </a:cubicBezTo>
                    <a:cubicBezTo>
                      <a:pt x="540" y="14769"/>
                      <a:pt x="3042" y="18552"/>
                      <a:pt x="3822" y="19812"/>
                    </a:cubicBezTo>
                    <a:cubicBezTo>
                      <a:pt x="4123" y="20313"/>
                      <a:pt x="4443" y="20853"/>
                      <a:pt x="4763" y="21434"/>
                    </a:cubicBezTo>
                    <a:cubicBezTo>
                      <a:pt x="4822" y="21573"/>
                      <a:pt x="4902" y="21693"/>
                      <a:pt x="4963" y="21834"/>
                    </a:cubicBezTo>
                    <a:cubicBezTo>
                      <a:pt x="6663" y="25156"/>
                      <a:pt x="8464" y="30159"/>
                      <a:pt x="9686" y="37902"/>
                    </a:cubicBezTo>
                    <a:cubicBezTo>
                      <a:pt x="10112" y="38645"/>
                      <a:pt x="10866" y="39112"/>
                      <a:pt x="11612" y="39112"/>
                    </a:cubicBezTo>
                    <a:cubicBezTo>
                      <a:pt x="11670" y="39112"/>
                      <a:pt x="11728" y="39109"/>
                      <a:pt x="11786" y="39103"/>
                    </a:cubicBezTo>
                    <a:cubicBezTo>
                      <a:pt x="12907" y="39004"/>
                      <a:pt x="13888" y="37923"/>
                      <a:pt x="13827" y="36542"/>
                    </a:cubicBezTo>
                    <a:cubicBezTo>
                      <a:pt x="13107" y="29978"/>
                      <a:pt x="12587" y="25156"/>
                      <a:pt x="12227" y="21813"/>
                    </a:cubicBezTo>
                    <a:cubicBezTo>
                      <a:pt x="12106" y="20813"/>
                      <a:pt x="12007" y="19932"/>
                      <a:pt x="11927" y="19193"/>
                    </a:cubicBezTo>
                    <a:cubicBezTo>
                      <a:pt x="11746" y="17451"/>
                      <a:pt x="11626" y="16391"/>
                      <a:pt x="11586" y="15911"/>
                    </a:cubicBezTo>
                    <a:cubicBezTo>
                      <a:pt x="10906" y="10147"/>
                      <a:pt x="10887" y="7205"/>
                      <a:pt x="9005" y="2763"/>
                    </a:cubicBezTo>
                    <a:cubicBezTo>
                      <a:pt x="8504" y="1562"/>
                      <a:pt x="8024" y="622"/>
                      <a:pt x="7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628554" y="3818669"/>
                <a:ext cx="272320" cy="594413"/>
              </a:xfrm>
              <a:custGeom>
                <a:avLst/>
                <a:gdLst/>
                <a:ahLst/>
                <a:cxnLst/>
                <a:rect l="l" t="t" r="r" b="b"/>
                <a:pathLst>
                  <a:path w="9126" h="19920" extrusionOk="0">
                    <a:moveTo>
                      <a:pt x="7164" y="1"/>
                    </a:moveTo>
                    <a:lnTo>
                      <a:pt x="0" y="2242"/>
                    </a:lnTo>
                    <a:lnTo>
                      <a:pt x="200" y="2642"/>
                    </a:lnTo>
                    <a:cubicBezTo>
                      <a:pt x="1900" y="5964"/>
                      <a:pt x="3701" y="10967"/>
                      <a:pt x="4923" y="18710"/>
                    </a:cubicBezTo>
                    <a:cubicBezTo>
                      <a:pt x="5349" y="19453"/>
                      <a:pt x="6103" y="19920"/>
                      <a:pt x="6849" y="19920"/>
                    </a:cubicBezTo>
                    <a:cubicBezTo>
                      <a:pt x="6907" y="19920"/>
                      <a:pt x="6965" y="19917"/>
                      <a:pt x="7023" y="19911"/>
                    </a:cubicBezTo>
                    <a:cubicBezTo>
                      <a:pt x="8144" y="19812"/>
                      <a:pt x="9125" y="18731"/>
                      <a:pt x="9064" y="17350"/>
                    </a:cubicBezTo>
                    <a:cubicBezTo>
                      <a:pt x="8344" y="10786"/>
                      <a:pt x="7824" y="5964"/>
                      <a:pt x="7464" y="2621"/>
                    </a:cubicBezTo>
                    <a:cubicBezTo>
                      <a:pt x="7343" y="1621"/>
                      <a:pt x="7244" y="740"/>
                      <a:pt x="7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774838" y="4332958"/>
                <a:ext cx="359005" cy="153139"/>
              </a:xfrm>
              <a:custGeom>
                <a:avLst/>
                <a:gdLst/>
                <a:ahLst/>
                <a:cxnLst/>
                <a:rect l="l" t="t" r="r" b="b"/>
                <a:pathLst>
                  <a:path w="12031" h="5132" extrusionOk="0">
                    <a:moveTo>
                      <a:pt x="3512" y="0"/>
                    </a:moveTo>
                    <a:cubicBezTo>
                      <a:pt x="2771" y="0"/>
                      <a:pt x="2023" y="410"/>
                      <a:pt x="1761" y="1057"/>
                    </a:cubicBezTo>
                    <a:cubicBezTo>
                      <a:pt x="1702" y="1217"/>
                      <a:pt x="1662" y="1377"/>
                      <a:pt x="1561" y="1516"/>
                    </a:cubicBezTo>
                    <a:cubicBezTo>
                      <a:pt x="1475" y="1638"/>
                      <a:pt x="1327" y="1745"/>
                      <a:pt x="1173" y="1745"/>
                    </a:cubicBezTo>
                    <a:cubicBezTo>
                      <a:pt x="1149" y="1745"/>
                      <a:pt x="1125" y="1743"/>
                      <a:pt x="1101" y="1737"/>
                    </a:cubicBezTo>
                    <a:cubicBezTo>
                      <a:pt x="881" y="1697"/>
                      <a:pt x="781" y="1476"/>
                      <a:pt x="661" y="1316"/>
                    </a:cubicBezTo>
                    <a:cubicBezTo>
                      <a:pt x="570" y="1180"/>
                      <a:pt x="398" y="1055"/>
                      <a:pt x="250" y="1055"/>
                    </a:cubicBezTo>
                    <a:cubicBezTo>
                      <a:pt x="203" y="1055"/>
                      <a:pt x="159" y="1068"/>
                      <a:pt x="120" y="1097"/>
                    </a:cubicBezTo>
                    <a:cubicBezTo>
                      <a:pt x="0" y="1196"/>
                      <a:pt x="0" y="1356"/>
                      <a:pt x="21" y="1476"/>
                    </a:cubicBezTo>
                    <a:lnTo>
                      <a:pt x="221" y="3317"/>
                    </a:lnTo>
                    <a:cubicBezTo>
                      <a:pt x="261" y="3658"/>
                      <a:pt x="421" y="4339"/>
                      <a:pt x="741" y="4499"/>
                    </a:cubicBezTo>
                    <a:cubicBezTo>
                      <a:pt x="1081" y="4659"/>
                      <a:pt x="1462" y="4699"/>
                      <a:pt x="1822" y="4739"/>
                    </a:cubicBezTo>
                    <a:cubicBezTo>
                      <a:pt x="3162" y="4838"/>
                      <a:pt x="4483" y="4958"/>
                      <a:pt x="5803" y="5059"/>
                    </a:cubicBezTo>
                    <a:cubicBezTo>
                      <a:pt x="6314" y="5104"/>
                      <a:pt x="6975" y="5132"/>
                      <a:pt x="7666" y="5132"/>
                    </a:cubicBezTo>
                    <a:cubicBezTo>
                      <a:pt x="9712" y="5132"/>
                      <a:pt x="12031" y="4891"/>
                      <a:pt x="11567" y="4158"/>
                    </a:cubicBezTo>
                    <a:cubicBezTo>
                      <a:pt x="11046" y="3397"/>
                      <a:pt x="10147" y="2917"/>
                      <a:pt x="9245" y="2618"/>
                    </a:cubicBezTo>
                    <a:cubicBezTo>
                      <a:pt x="8325" y="2317"/>
                      <a:pt x="7364" y="2157"/>
                      <a:pt x="6465" y="1817"/>
                    </a:cubicBezTo>
                    <a:cubicBezTo>
                      <a:pt x="6324" y="1756"/>
                      <a:pt x="6164" y="1697"/>
                      <a:pt x="6024" y="1636"/>
                    </a:cubicBezTo>
                    <a:cubicBezTo>
                      <a:pt x="5963" y="1617"/>
                      <a:pt x="5923" y="1596"/>
                      <a:pt x="5864" y="1577"/>
                    </a:cubicBezTo>
                    <a:cubicBezTo>
                      <a:pt x="5323" y="1316"/>
                      <a:pt x="4824" y="996"/>
                      <a:pt x="4463" y="577"/>
                    </a:cubicBezTo>
                    <a:cubicBezTo>
                      <a:pt x="4423" y="537"/>
                      <a:pt x="4403" y="476"/>
                      <a:pt x="4363" y="436"/>
                    </a:cubicBezTo>
                    <a:cubicBezTo>
                      <a:pt x="4282" y="336"/>
                      <a:pt x="4223" y="236"/>
                      <a:pt x="4162" y="116"/>
                    </a:cubicBezTo>
                    <a:cubicBezTo>
                      <a:pt x="3955" y="37"/>
                      <a:pt x="3734"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507045" y="2707310"/>
                <a:ext cx="357692" cy="682590"/>
              </a:xfrm>
              <a:custGeom>
                <a:avLst/>
                <a:gdLst/>
                <a:ahLst/>
                <a:cxnLst/>
                <a:rect l="l" t="t" r="r" b="b"/>
                <a:pathLst>
                  <a:path w="11987" h="22875" extrusionOk="0">
                    <a:moveTo>
                      <a:pt x="11047" y="1"/>
                    </a:moveTo>
                    <a:cubicBezTo>
                      <a:pt x="9785" y="1322"/>
                      <a:pt x="6944" y="4704"/>
                      <a:pt x="6223" y="8646"/>
                    </a:cubicBezTo>
                    <a:cubicBezTo>
                      <a:pt x="5484" y="12608"/>
                      <a:pt x="2802" y="19072"/>
                      <a:pt x="1" y="22354"/>
                    </a:cubicBezTo>
                    <a:lnTo>
                      <a:pt x="601" y="22874"/>
                    </a:lnTo>
                    <a:cubicBezTo>
                      <a:pt x="3502" y="19492"/>
                      <a:pt x="6263" y="12869"/>
                      <a:pt x="7005" y="8787"/>
                    </a:cubicBezTo>
                    <a:cubicBezTo>
                      <a:pt x="7784" y="4643"/>
                      <a:pt x="11146" y="1041"/>
                      <a:pt x="11987" y="182"/>
                    </a:cubicBezTo>
                    <a:cubicBezTo>
                      <a:pt x="11687" y="121"/>
                      <a:pt x="11367" y="62"/>
                      <a:pt x="11047" y="1"/>
                    </a:cubicBezTo>
                    <a:close/>
                  </a:path>
                </a:pathLst>
              </a:custGeom>
              <a:solidFill>
                <a:srgbClr val="FF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3255891" y="1647934"/>
                <a:ext cx="71079" cy="256475"/>
              </a:xfrm>
              <a:custGeom>
                <a:avLst/>
                <a:gdLst/>
                <a:ahLst/>
                <a:cxnLst/>
                <a:rect l="l" t="t" r="r" b="b"/>
                <a:pathLst>
                  <a:path w="2382" h="8595" extrusionOk="0">
                    <a:moveTo>
                      <a:pt x="1242" y="1"/>
                    </a:moveTo>
                    <a:cubicBezTo>
                      <a:pt x="941" y="1"/>
                      <a:pt x="681" y="201"/>
                      <a:pt x="540" y="462"/>
                    </a:cubicBezTo>
                    <a:cubicBezTo>
                      <a:pt x="380" y="702"/>
                      <a:pt x="340" y="1001"/>
                      <a:pt x="300" y="1302"/>
                    </a:cubicBezTo>
                    <a:cubicBezTo>
                      <a:pt x="1" y="3323"/>
                      <a:pt x="20" y="5425"/>
                      <a:pt x="361" y="7445"/>
                    </a:cubicBezTo>
                    <a:cubicBezTo>
                      <a:pt x="450" y="7981"/>
                      <a:pt x="695" y="8594"/>
                      <a:pt x="1151" y="8594"/>
                    </a:cubicBezTo>
                    <a:cubicBezTo>
                      <a:pt x="1308" y="8594"/>
                      <a:pt x="1491" y="8521"/>
                      <a:pt x="1701" y="8346"/>
                    </a:cubicBezTo>
                    <a:cubicBezTo>
                      <a:pt x="2382" y="7786"/>
                      <a:pt x="2181" y="6745"/>
                      <a:pt x="2042" y="6004"/>
                    </a:cubicBezTo>
                    <a:cubicBezTo>
                      <a:pt x="1802" y="4704"/>
                      <a:pt x="1642" y="3344"/>
                      <a:pt x="1901" y="2042"/>
                    </a:cubicBezTo>
                    <a:cubicBezTo>
                      <a:pt x="1981" y="1642"/>
                      <a:pt x="2101" y="1222"/>
                      <a:pt x="2042" y="822"/>
                    </a:cubicBezTo>
                    <a:cubicBezTo>
                      <a:pt x="1962" y="401"/>
                      <a:pt x="1661" y="1"/>
                      <a:pt x="1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2987764" y="1624151"/>
                <a:ext cx="321884" cy="459715"/>
              </a:xfrm>
              <a:custGeom>
                <a:avLst/>
                <a:gdLst/>
                <a:ahLst/>
                <a:cxnLst/>
                <a:rect l="l" t="t" r="r" b="b"/>
                <a:pathLst>
                  <a:path w="10787" h="15406" extrusionOk="0">
                    <a:moveTo>
                      <a:pt x="6933" y="0"/>
                    </a:moveTo>
                    <a:cubicBezTo>
                      <a:pt x="5471" y="0"/>
                      <a:pt x="4010" y="475"/>
                      <a:pt x="2822" y="1339"/>
                    </a:cubicBezTo>
                    <a:cubicBezTo>
                      <a:pt x="2462" y="1619"/>
                      <a:pt x="2102" y="1919"/>
                      <a:pt x="1862" y="2319"/>
                    </a:cubicBezTo>
                    <a:cubicBezTo>
                      <a:pt x="1521" y="2879"/>
                      <a:pt x="1441" y="3580"/>
                      <a:pt x="1462" y="4221"/>
                    </a:cubicBezTo>
                    <a:cubicBezTo>
                      <a:pt x="1542" y="5781"/>
                      <a:pt x="2241" y="7262"/>
                      <a:pt x="3343" y="8343"/>
                    </a:cubicBezTo>
                    <a:lnTo>
                      <a:pt x="2382" y="8223"/>
                    </a:lnTo>
                    <a:cubicBezTo>
                      <a:pt x="2121" y="8983"/>
                      <a:pt x="1841" y="9744"/>
                      <a:pt x="1561" y="10504"/>
                    </a:cubicBezTo>
                    <a:cubicBezTo>
                      <a:pt x="1061" y="10523"/>
                      <a:pt x="581" y="10544"/>
                      <a:pt x="80" y="10563"/>
                    </a:cubicBezTo>
                    <a:cubicBezTo>
                      <a:pt x="0" y="11244"/>
                      <a:pt x="741" y="11804"/>
                      <a:pt x="1462" y="12825"/>
                    </a:cubicBezTo>
                    <a:cubicBezTo>
                      <a:pt x="2321" y="14005"/>
                      <a:pt x="2983" y="14926"/>
                      <a:pt x="4363" y="15206"/>
                    </a:cubicBezTo>
                    <a:cubicBezTo>
                      <a:pt x="5143" y="15357"/>
                      <a:pt x="5860" y="15405"/>
                      <a:pt x="6464" y="15405"/>
                    </a:cubicBezTo>
                    <a:cubicBezTo>
                      <a:pt x="6820" y="15405"/>
                      <a:pt x="7137" y="15389"/>
                      <a:pt x="7404" y="15366"/>
                    </a:cubicBezTo>
                    <a:cubicBezTo>
                      <a:pt x="7484" y="14966"/>
                      <a:pt x="7545" y="14566"/>
                      <a:pt x="7625" y="14165"/>
                    </a:cubicBezTo>
                    <a:lnTo>
                      <a:pt x="9026" y="12785"/>
                    </a:lnTo>
                    <a:lnTo>
                      <a:pt x="7965" y="12244"/>
                    </a:lnTo>
                    <a:cubicBezTo>
                      <a:pt x="8105" y="11484"/>
                      <a:pt x="8245" y="10723"/>
                      <a:pt x="8386" y="9944"/>
                    </a:cubicBezTo>
                    <a:cubicBezTo>
                      <a:pt x="8765" y="9904"/>
                      <a:pt x="9125" y="9803"/>
                      <a:pt x="9485" y="9683"/>
                    </a:cubicBezTo>
                    <a:cubicBezTo>
                      <a:pt x="9686" y="9624"/>
                      <a:pt x="9906" y="9523"/>
                      <a:pt x="10067" y="9383"/>
                    </a:cubicBezTo>
                    <a:cubicBezTo>
                      <a:pt x="10406" y="9043"/>
                      <a:pt x="10387" y="8482"/>
                      <a:pt x="10366" y="8002"/>
                    </a:cubicBezTo>
                    <a:cubicBezTo>
                      <a:pt x="10187" y="5661"/>
                      <a:pt x="10787" y="278"/>
                      <a:pt x="7425" y="18"/>
                    </a:cubicBezTo>
                    <a:cubicBezTo>
                      <a:pt x="7261" y="6"/>
                      <a:pt x="7097" y="0"/>
                      <a:pt x="6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945389" y="1514453"/>
                <a:ext cx="373209" cy="422206"/>
              </a:xfrm>
              <a:custGeom>
                <a:avLst/>
                <a:gdLst/>
                <a:ahLst/>
                <a:cxnLst/>
                <a:rect l="l" t="t" r="r" b="b"/>
                <a:pathLst>
                  <a:path w="12507" h="14149" extrusionOk="0">
                    <a:moveTo>
                      <a:pt x="1340" y="11398"/>
                    </a:moveTo>
                    <a:lnTo>
                      <a:pt x="1481" y="11596"/>
                    </a:lnTo>
                    <a:lnTo>
                      <a:pt x="1481" y="11596"/>
                    </a:lnTo>
                    <a:cubicBezTo>
                      <a:pt x="1480" y="11595"/>
                      <a:pt x="1479" y="11593"/>
                      <a:pt x="1478" y="11591"/>
                    </a:cubicBezTo>
                    <a:lnTo>
                      <a:pt x="1478" y="11591"/>
                    </a:lnTo>
                    <a:cubicBezTo>
                      <a:pt x="1432" y="11526"/>
                      <a:pt x="1386" y="11462"/>
                      <a:pt x="1340" y="11398"/>
                    </a:cubicBezTo>
                    <a:close/>
                    <a:moveTo>
                      <a:pt x="6706" y="0"/>
                    </a:moveTo>
                    <a:cubicBezTo>
                      <a:pt x="5424" y="0"/>
                      <a:pt x="4132" y="352"/>
                      <a:pt x="3002" y="973"/>
                    </a:cubicBezTo>
                    <a:cubicBezTo>
                      <a:pt x="2541" y="1213"/>
                      <a:pt x="2121" y="1493"/>
                      <a:pt x="1740" y="1832"/>
                    </a:cubicBezTo>
                    <a:cubicBezTo>
                      <a:pt x="900" y="2633"/>
                      <a:pt x="400" y="3713"/>
                      <a:pt x="200" y="4855"/>
                    </a:cubicBezTo>
                    <a:cubicBezTo>
                      <a:pt x="0" y="5976"/>
                      <a:pt x="80" y="7155"/>
                      <a:pt x="280" y="8276"/>
                    </a:cubicBezTo>
                    <a:cubicBezTo>
                      <a:pt x="497" y="9445"/>
                      <a:pt x="854" y="10601"/>
                      <a:pt x="1478" y="11591"/>
                    </a:cubicBezTo>
                    <a:lnTo>
                      <a:pt x="1478" y="11591"/>
                    </a:lnTo>
                    <a:cubicBezTo>
                      <a:pt x="1488" y="11606"/>
                      <a:pt x="1499" y="11621"/>
                      <a:pt x="1510" y="11636"/>
                    </a:cubicBezTo>
                    <a:lnTo>
                      <a:pt x="1510" y="11636"/>
                    </a:lnTo>
                    <a:lnTo>
                      <a:pt x="1481" y="11596"/>
                    </a:lnTo>
                    <a:lnTo>
                      <a:pt x="1481" y="11596"/>
                    </a:lnTo>
                    <a:cubicBezTo>
                      <a:pt x="1578" y="11750"/>
                      <a:pt x="1682" y="11899"/>
                      <a:pt x="1792" y="12044"/>
                    </a:cubicBezTo>
                    <a:lnTo>
                      <a:pt x="1792" y="12044"/>
                    </a:lnTo>
                    <a:cubicBezTo>
                      <a:pt x="2207" y="12644"/>
                      <a:pt x="2633" y="13233"/>
                      <a:pt x="3221" y="13660"/>
                    </a:cubicBezTo>
                    <a:cubicBezTo>
                      <a:pt x="3643" y="13965"/>
                      <a:pt x="4181" y="14149"/>
                      <a:pt x="4696" y="14149"/>
                    </a:cubicBezTo>
                    <a:cubicBezTo>
                      <a:pt x="5158" y="14149"/>
                      <a:pt x="5601" y="14001"/>
                      <a:pt x="5923" y="13660"/>
                    </a:cubicBezTo>
                    <a:cubicBezTo>
                      <a:pt x="6423" y="13119"/>
                      <a:pt x="6444" y="12259"/>
                      <a:pt x="6183" y="11579"/>
                    </a:cubicBezTo>
                    <a:cubicBezTo>
                      <a:pt x="5903" y="10898"/>
                      <a:pt x="5422" y="10317"/>
                      <a:pt x="4942" y="9757"/>
                    </a:cubicBezTo>
                    <a:cubicBezTo>
                      <a:pt x="4483" y="9197"/>
                      <a:pt x="4022" y="8596"/>
                      <a:pt x="3842" y="7876"/>
                    </a:cubicBezTo>
                    <a:cubicBezTo>
                      <a:pt x="3802" y="7737"/>
                      <a:pt x="3781" y="7596"/>
                      <a:pt x="3821" y="7456"/>
                    </a:cubicBezTo>
                    <a:cubicBezTo>
                      <a:pt x="3901" y="7235"/>
                      <a:pt x="4122" y="7096"/>
                      <a:pt x="4342" y="6995"/>
                    </a:cubicBezTo>
                    <a:cubicBezTo>
                      <a:pt x="6789" y="5772"/>
                      <a:pt x="9520" y="5133"/>
                      <a:pt x="12257" y="5133"/>
                    </a:cubicBezTo>
                    <a:cubicBezTo>
                      <a:pt x="12340" y="5133"/>
                      <a:pt x="12423" y="5134"/>
                      <a:pt x="12506" y="5135"/>
                    </a:cubicBezTo>
                    <a:cubicBezTo>
                      <a:pt x="12466" y="3054"/>
                      <a:pt x="10945" y="1173"/>
                      <a:pt x="9005" y="412"/>
                    </a:cubicBezTo>
                    <a:cubicBezTo>
                      <a:pt x="8269" y="131"/>
                      <a:pt x="7489" y="0"/>
                      <a:pt x="6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307846" y="1649128"/>
                <a:ext cx="60366" cy="126641"/>
              </a:xfrm>
              <a:custGeom>
                <a:avLst/>
                <a:gdLst/>
                <a:ahLst/>
                <a:cxnLst/>
                <a:rect l="l" t="t" r="r" b="b"/>
                <a:pathLst>
                  <a:path w="2023" h="4244" extrusionOk="0">
                    <a:moveTo>
                      <a:pt x="301" y="1"/>
                    </a:moveTo>
                    <a:lnTo>
                      <a:pt x="301" y="1"/>
                    </a:lnTo>
                    <a:cubicBezTo>
                      <a:pt x="341" y="201"/>
                      <a:pt x="360" y="422"/>
                      <a:pt x="360" y="622"/>
                    </a:cubicBezTo>
                    <a:lnTo>
                      <a:pt x="261" y="622"/>
                    </a:lnTo>
                    <a:cubicBezTo>
                      <a:pt x="280" y="662"/>
                      <a:pt x="280" y="721"/>
                      <a:pt x="301" y="782"/>
                    </a:cubicBezTo>
                    <a:cubicBezTo>
                      <a:pt x="360" y="1182"/>
                      <a:pt x="240" y="1602"/>
                      <a:pt x="160" y="2002"/>
                    </a:cubicBezTo>
                    <a:cubicBezTo>
                      <a:pt x="21" y="2743"/>
                      <a:pt x="0" y="3483"/>
                      <a:pt x="61" y="4243"/>
                    </a:cubicBezTo>
                    <a:cubicBezTo>
                      <a:pt x="461" y="4144"/>
                      <a:pt x="861" y="4043"/>
                      <a:pt x="1262" y="3963"/>
                    </a:cubicBezTo>
                    <a:cubicBezTo>
                      <a:pt x="1422" y="3923"/>
                      <a:pt x="1601" y="3864"/>
                      <a:pt x="1721" y="3744"/>
                    </a:cubicBezTo>
                    <a:cubicBezTo>
                      <a:pt x="1822" y="3624"/>
                      <a:pt x="1862" y="3464"/>
                      <a:pt x="1881" y="3304"/>
                    </a:cubicBezTo>
                    <a:cubicBezTo>
                      <a:pt x="2022" y="2442"/>
                      <a:pt x="1961" y="1562"/>
                      <a:pt x="1702" y="721"/>
                    </a:cubicBezTo>
                    <a:cubicBezTo>
                      <a:pt x="1662" y="601"/>
                      <a:pt x="1622" y="481"/>
                      <a:pt x="1521" y="401"/>
                    </a:cubicBezTo>
                    <a:cubicBezTo>
                      <a:pt x="1422" y="302"/>
                      <a:pt x="1281" y="241"/>
                      <a:pt x="1161" y="222"/>
                    </a:cubicBezTo>
                    <a:cubicBezTo>
                      <a:pt x="881" y="121"/>
                      <a:pt x="581" y="62"/>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272633" y="1667689"/>
                <a:ext cx="45983" cy="111661"/>
              </a:xfrm>
              <a:custGeom>
                <a:avLst/>
                <a:gdLst/>
                <a:ahLst/>
                <a:cxnLst/>
                <a:rect l="l" t="t" r="r" b="b"/>
                <a:pathLst>
                  <a:path w="1541" h="3742" extrusionOk="0">
                    <a:moveTo>
                      <a:pt x="1321" y="0"/>
                    </a:moveTo>
                    <a:cubicBezTo>
                      <a:pt x="881" y="0"/>
                      <a:pt x="441" y="19"/>
                      <a:pt x="0" y="40"/>
                    </a:cubicBezTo>
                    <a:cubicBezTo>
                      <a:pt x="521" y="1060"/>
                      <a:pt x="681" y="2441"/>
                      <a:pt x="740" y="3741"/>
                    </a:cubicBezTo>
                    <a:cubicBezTo>
                      <a:pt x="780" y="3722"/>
                      <a:pt x="820" y="3722"/>
                      <a:pt x="841" y="3701"/>
                    </a:cubicBezTo>
                    <a:cubicBezTo>
                      <a:pt x="980" y="3682"/>
                      <a:pt x="1121" y="3642"/>
                      <a:pt x="1241" y="3621"/>
                    </a:cubicBezTo>
                    <a:cubicBezTo>
                      <a:pt x="1180" y="2861"/>
                      <a:pt x="1201" y="2121"/>
                      <a:pt x="1340" y="1380"/>
                    </a:cubicBezTo>
                    <a:cubicBezTo>
                      <a:pt x="1420" y="980"/>
                      <a:pt x="1540" y="560"/>
                      <a:pt x="1481" y="160"/>
                    </a:cubicBezTo>
                    <a:cubicBezTo>
                      <a:pt x="1460" y="99"/>
                      <a:pt x="1460" y="40"/>
                      <a:pt x="1441" y="0"/>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058220" y="1668883"/>
                <a:ext cx="236482" cy="134966"/>
              </a:xfrm>
              <a:custGeom>
                <a:avLst/>
                <a:gdLst/>
                <a:ahLst/>
                <a:cxnLst/>
                <a:rect l="l" t="t" r="r" b="b"/>
                <a:pathLst>
                  <a:path w="7925" h="4523" extrusionOk="0">
                    <a:moveTo>
                      <a:pt x="7185" y="0"/>
                    </a:moveTo>
                    <a:cubicBezTo>
                      <a:pt x="4883" y="179"/>
                      <a:pt x="2623" y="801"/>
                      <a:pt x="561" y="1820"/>
                    </a:cubicBezTo>
                    <a:cubicBezTo>
                      <a:pt x="341" y="1921"/>
                      <a:pt x="120" y="2060"/>
                      <a:pt x="40" y="2281"/>
                    </a:cubicBezTo>
                    <a:cubicBezTo>
                      <a:pt x="0" y="2421"/>
                      <a:pt x="21" y="2562"/>
                      <a:pt x="61" y="2701"/>
                    </a:cubicBezTo>
                    <a:cubicBezTo>
                      <a:pt x="221" y="3381"/>
                      <a:pt x="662" y="3962"/>
                      <a:pt x="1102" y="4523"/>
                    </a:cubicBezTo>
                    <a:lnTo>
                      <a:pt x="1262" y="4523"/>
                    </a:lnTo>
                    <a:cubicBezTo>
                      <a:pt x="1761" y="4523"/>
                      <a:pt x="2242" y="4483"/>
                      <a:pt x="2743" y="4403"/>
                    </a:cubicBezTo>
                    <a:cubicBezTo>
                      <a:pt x="3543" y="4282"/>
                      <a:pt x="4323" y="4042"/>
                      <a:pt x="5123" y="4002"/>
                    </a:cubicBezTo>
                    <a:cubicBezTo>
                      <a:pt x="5564" y="3962"/>
                      <a:pt x="6025" y="3982"/>
                      <a:pt x="6484" y="3962"/>
                    </a:cubicBezTo>
                    <a:cubicBezTo>
                      <a:pt x="6964" y="3922"/>
                      <a:pt x="7445" y="3802"/>
                      <a:pt x="7925" y="3701"/>
                    </a:cubicBezTo>
                    <a:cubicBezTo>
                      <a:pt x="7866" y="2401"/>
                      <a:pt x="7706" y="1020"/>
                      <a:pt x="7185" y="0"/>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991345" y="1646174"/>
                <a:ext cx="327255" cy="157675"/>
              </a:xfrm>
              <a:custGeom>
                <a:avLst/>
                <a:gdLst/>
                <a:ahLst/>
                <a:cxnLst/>
                <a:rect l="l" t="t" r="r" b="b"/>
                <a:pathLst>
                  <a:path w="10967" h="5284" extrusionOk="0">
                    <a:moveTo>
                      <a:pt x="9826" y="1"/>
                    </a:moveTo>
                    <a:cubicBezTo>
                      <a:pt x="9426" y="1"/>
                      <a:pt x="9026" y="41"/>
                      <a:pt x="8626" y="81"/>
                    </a:cubicBezTo>
                    <a:cubicBezTo>
                      <a:pt x="6865" y="281"/>
                      <a:pt x="5123" y="681"/>
                      <a:pt x="3442" y="1261"/>
                    </a:cubicBezTo>
                    <a:cubicBezTo>
                      <a:pt x="2582" y="1562"/>
                      <a:pt x="1761" y="1901"/>
                      <a:pt x="941" y="2282"/>
                    </a:cubicBezTo>
                    <a:cubicBezTo>
                      <a:pt x="101" y="2661"/>
                      <a:pt x="0" y="3202"/>
                      <a:pt x="61" y="4142"/>
                    </a:cubicBezTo>
                    <a:cubicBezTo>
                      <a:pt x="80" y="4443"/>
                      <a:pt x="160" y="4803"/>
                      <a:pt x="421" y="4963"/>
                    </a:cubicBezTo>
                    <a:cubicBezTo>
                      <a:pt x="581" y="5063"/>
                      <a:pt x="761" y="5083"/>
                      <a:pt x="961" y="5103"/>
                    </a:cubicBezTo>
                    <a:cubicBezTo>
                      <a:pt x="1742" y="5183"/>
                      <a:pt x="2542" y="5263"/>
                      <a:pt x="3343" y="5284"/>
                    </a:cubicBezTo>
                    <a:cubicBezTo>
                      <a:pt x="2903" y="4723"/>
                      <a:pt x="2462" y="4142"/>
                      <a:pt x="2302" y="3462"/>
                    </a:cubicBezTo>
                    <a:cubicBezTo>
                      <a:pt x="2262" y="3323"/>
                      <a:pt x="2241" y="3182"/>
                      <a:pt x="2281" y="3042"/>
                    </a:cubicBezTo>
                    <a:cubicBezTo>
                      <a:pt x="2361" y="2821"/>
                      <a:pt x="2582" y="2682"/>
                      <a:pt x="2802" y="2581"/>
                    </a:cubicBezTo>
                    <a:cubicBezTo>
                      <a:pt x="4864" y="1562"/>
                      <a:pt x="7124" y="940"/>
                      <a:pt x="9426" y="761"/>
                    </a:cubicBezTo>
                    <a:cubicBezTo>
                      <a:pt x="9867" y="740"/>
                      <a:pt x="10307" y="721"/>
                      <a:pt x="10747" y="721"/>
                    </a:cubicBezTo>
                    <a:lnTo>
                      <a:pt x="10966" y="721"/>
                    </a:lnTo>
                    <a:cubicBezTo>
                      <a:pt x="10966" y="521"/>
                      <a:pt x="10947" y="300"/>
                      <a:pt x="10907" y="100"/>
                    </a:cubicBezTo>
                    <a:cubicBezTo>
                      <a:pt x="10747" y="81"/>
                      <a:pt x="10587" y="41"/>
                      <a:pt x="10427" y="20"/>
                    </a:cubicBezTo>
                    <a:cubicBezTo>
                      <a:pt x="10227" y="1"/>
                      <a:pt x="10027" y="1"/>
                      <a:pt x="9826" y="1"/>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3229631" y="1740503"/>
                <a:ext cx="52578" cy="77674"/>
              </a:xfrm>
              <a:custGeom>
                <a:avLst/>
                <a:gdLst/>
                <a:ahLst/>
                <a:cxnLst/>
                <a:rect l="l" t="t" r="r" b="b"/>
                <a:pathLst>
                  <a:path w="1762" h="2603" extrusionOk="0">
                    <a:moveTo>
                      <a:pt x="129" y="0"/>
                    </a:moveTo>
                    <a:cubicBezTo>
                      <a:pt x="105" y="0"/>
                      <a:pt x="81" y="7"/>
                      <a:pt x="60" y="21"/>
                    </a:cubicBezTo>
                    <a:cubicBezTo>
                      <a:pt x="0" y="81"/>
                      <a:pt x="0" y="162"/>
                      <a:pt x="40" y="221"/>
                    </a:cubicBezTo>
                    <a:cubicBezTo>
                      <a:pt x="441" y="722"/>
                      <a:pt x="881" y="1221"/>
                      <a:pt x="1340" y="1682"/>
                    </a:cubicBezTo>
                    <a:cubicBezTo>
                      <a:pt x="1001" y="1922"/>
                      <a:pt x="641" y="2163"/>
                      <a:pt x="281" y="2342"/>
                    </a:cubicBezTo>
                    <a:cubicBezTo>
                      <a:pt x="201" y="2382"/>
                      <a:pt x="180" y="2462"/>
                      <a:pt x="220" y="2523"/>
                    </a:cubicBezTo>
                    <a:cubicBezTo>
                      <a:pt x="241" y="2563"/>
                      <a:pt x="281" y="2603"/>
                      <a:pt x="340" y="2603"/>
                    </a:cubicBezTo>
                    <a:cubicBezTo>
                      <a:pt x="361" y="2603"/>
                      <a:pt x="380" y="2603"/>
                      <a:pt x="401" y="2582"/>
                    </a:cubicBezTo>
                    <a:cubicBezTo>
                      <a:pt x="841" y="2363"/>
                      <a:pt x="1241" y="2102"/>
                      <a:pt x="1641" y="1802"/>
                    </a:cubicBezTo>
                    <a:lnTo>
                      <a:pt x="1761" y="1702"/>
                    </a:lnTo>
                    <a:lnTo>
                      <a:pt x="1641" y="1602"/>
                    </a:lnTo>
                    <a:cubicBezTo>
                      <a:pt x="1161" y="1101"/>
                      <a:pt x="681" y="602"/>
                      <a:pt x="260" y="61"/>
                    </a:cubicBezTo>
                    <a:cubicBezTo>
                      <a:pt x="221" y="22"/>
                      <a:pt x="174" y="0"/>
                      <a:pt x="129" y="0"/>
                    </a:cubicBezTo>
                    <a:close/>
                  </a:path>
                </a:pathLst>
              </a:custGeom>
              <a:solidFill>
                <a:srgbClr val="4B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2960907" y="1606395"/>
                <a:ext cx="403079" cy="359960"/>
              </a:xfrm>
              <a:custGeom>
                <a:avLst/>
                <a:gdLst/>
                <a:ahLst/>
                <a:cxnLst/>
                <a:rect l="l" t="t" r="r" b="b"/>
                <a:pathLst>
                  <a:path w="13508" h="12063" extrusionOk="0">
                    <a:moveTo>
                      <a:pt x="9811" y="1"/>
                    </a:moveTo>
                    <a:cubicBezTo>
                      <a:pt x="8971" y="1"/>
                      <a:pt x="8133" y="144"/>
                      <a:pt x="7344" y="413"/>
                    </a:cubicBezTo>
                    <a:cubicBezTo>
                      <a:pt x="7144" y="472"/>
                      <a:pt x="6743" y="552"/>
                      <a:pt x="6604" y="712"/>
                    </a:cubicBezTo>
                    <a:cubicBezTo>
                      <a:pt x="6404" y="913"/>
                      <a:pt x="6524" y="993"/>
                      <a:pt x="6684" y="1233"/>
                    </a:cubicBezTo>
                    <a:cubicBezTo>
                      <a:pt x="6684" y="1254"/>
                      <a:pt x="6703" y="1273"/>
                      <a:pt x="6703" y="1313"/>
                    </a:cubicBezTo>
                    <a:cubicBezTo>
                      <a:pt x="5523" y="1553"/>
                      <a:pt x="4363" y="1894"/>
                      <a:pt x="3261" y="2353"/>
                    </a:cubicBezTo>
                    <a:cubicBezTo>
                      <a:pt x="2701" y="2594"/>
                      <a:pt x="2162" y="2874"/>
                      <a:pt x="1641" y="3175"/>
                    </a:cubicBezTo>
                    <a:cubicBezTo>
                      <a:pt x="1601" y="3114"/>
                      <a:pt x="1561" y="3055"/>
                      <a:pt x="1521" y="3015"/>
                    </a:cubicBezTo>
                    <a:cubicBezTo>
                      <a:pt x="1420" y="2874"/>
                      <a:pt x="1140" y="2273"/>
                      <a:pt x="980" y="2273"/>
                    </a:cubicBezTo>
                    <a:cubicBezTo>
                      <a:pt x="976" y="2273"/>
                      <a:pt x="972" y="2273"/>
                      <a:pt x="968" y="2273"/>
                    </a:cubicBezTo>
                    <a:cubicBezTo>
                      <a:pt x="735" y="2273"/>
                      <a:pt x="602" y="2817"/>
                      <a:pt x="681" y="2975"/>
                    </a:cubicBezTo>
                    <a:cubicBezTo>
                      <a:pt x="780" y="3175"/>
                      <a:pt x="900" y="3354"/>
                      <a:pt x="1020" y="3554"/>
                    </a:cubicBezTo>
                    <a:cubicBezTo>
                      <a:pt x="681" y="3794"/>
                      <a:pt x="0" y="4395"/>
                      <a:pt x="660" y="4615"/>
                    </a:cubicBezTo>
                    <a:cubicBezTo>
                      <a:pt x="691" y="4624"/>
                      <a:pt x="723" y="4628"/>
                      <a:pt x="757" y="4628"/>
                    </a:cubicBezTo>
                    <a:cubicBezTo>
                      <a:pt x="877" y="4628"/>
                      <a:pt x="1011" y="4577"/>
                      <a:pt x="1121" y="4515"/>
                    </a:cubicBezTo>
                    <a:lnTo>
                      <a:pt x="1481" y="4335"/>
                    </a:lnTo>
                    <a:cubicBezTo>
                      <a:pt x="2341" y="5715"/>
                      <a:pt x="3341" y="7017"/>
                      <a:pt x="4382" y="8277"/>
                    </a:cubicBezTo>
                    <a:cubicBezTo>
                      <a:pt x="4862" y="8858"/>
                      <a:pt x="5363" y="9437"/>
                      <a:pt x="5964" y="9918"/>
                    </a:cubicBezTo>
                    <a:lnTo>
                      <a:pt x="5983" y="9918"/>
                    </a:lnTo>
                    <a:cubicBezTo>
                      <a:pt x="5943" y="10038"/>
                      <a:pt x="5924" y="10179"/>
                      <a:pt x="5964" y="10318"/>
                    </a:cubicBezTo>
                    <a:cubicBezTo>
                      <a:pt x="5821" y="10343"/>
                      <a:pt x="5675" y="10355"/>
                      <a:pt x="5528" y="10355"/>
                    </a:cubicBezTo>
                    <a:cubicBezTo>
                      <a:pt x="5325" y="10355"/>
                      <a:pt x="5120" y="10333"/>
                      <a:pt x="4923" y="10299"/>
                    </a:cubicBezTo>
                    <a:cubicBezTo>
                      <a:pt x="4083" y="10198"/>
                      <a:pt x="3242" y="9978"/>
                      <a:pt x="2442" y="9678"/>
                    </a:cubicBezTo>
                    <a:cubicBezTo>
                      <a:pt x="2041" y="9517"/>
                      <a:pt x="1660" y="9277"/>
                      <a:pt x="1241" y="9117"/>
                    </a:cubicBezTo>
                    <a:cubicBezTo>
                      <a:pt x="1173" y="9095"/>
                      <a:pt x="1116" y="9084"/>
                      <a:pt x="1070" y="9084"/>
                    </a:cubicBezTo>
                    <a:cubicBezTo>
                      <a:pt x="787" y="9084"/>
                      <a:pt x="875" y="9461"/>
                      <a:pt x="1081" y="9718"/>
                    </a:cubicBezTo>
                    <a:cubicBezTo>
                      <a:pt x="1260" y="9918"/>
                      <a:pt x="1521" y="10059"/>
                      <a:pt x="1781" y="10179"/>
                    </a:cubicBezTo>
                    <a:cubicBezTo>
                      <a:pt x="2769" y="10629"/>
                      <a:pt x="3862" y="10899"/>
                      <a:pt x="4947" y="10899"/>
                    </a:cubicBezTo>
                    <a:cubicBezTo>
                      <a:pt x="5356" y="10899"/>
                      <a:pt x="5764" y="10861"/>
                      <a:pt x="6164" y="10779"/>
                    </a:cubicBezTo>
                    <a:cubicBezTo>
                      <a:pt x="6303" y="10979"/>
                      <a:pt x="6503" y="11158"/>
                      <a:pt x="6703" y="11299"/>
                    </a:cubicBezTo>
                    <a:cubicBezTo>
                      <a:pt x="7224" y="11679"/>
                      <a:pt x="7845" y="11959"/>
                      <a:pt x="8504" y="12039"/>
                    </a:cubicBezTo>
                    <a:cubicBezTo>
                      <a:pt x="8631" y="12055"/>
                      <a:pt x="8760" y="12063"/>
                      <a:pt x="8888" y="12063"/>
                    </a:cubicBezTo>
                    <a:cubicBezTo>
                      <a:pt x="9410" y="12063"/>
                      <a:pt x="9936" y="11932"/>
                      <a:pt x="10385" y="11659"/>
                    </a:cubicBezTo>
                    <a:cubicBezTo>
                      <a:pt x="10566" y="11539"/>
                      <a:pt x="10746" y="11379"/>
                      <a:pt x="10887" y="11198"/>
                    </a:cubicBezTo>
                    <a:cubicBezTo>
                      <a:pt x="11127" y="10918"/>
                      <a:pt x="11266" y="10579"/>
                      <a:pt x="11367" y="10219"/>
                    </a:cubicBezTo>
                    <a:cubicBezTo>
                      <a:pt x="11487" y="9778"/>
                      <a:pt x="11567" y="9317"/>
                      <a:pt x="11586" y="8858"/>
                    </a:cubicBezTo>
                    <a:cubicBezTo>
                      <a:pt x="11607" y="8818"/>
                      <a:pt x="11607" y="8757"/>
                      <a:pt x="11567" y="8717"/>
                    </a:cubicBezTo>
                    <a:cubicBezTo>
                      <a:pt x="11546" y="8658"/>
                      <a:pt x="11506" y="8637"/>
                      <a:pt x="11447" y="8597"/>
                    </a:cubicBezTo>
                    <a:cubicBezTo>
                      <a:pt x="11171" y="8453"/>
                      <a:pt x="10860" y="8412"/>
                      <a:pt x="10544" y="8412"/>
                    </a:cubicBezTo>
                    <a:cubicBezTo>
                      <a:pt x="10378" y="8412"/>
                      <a:pt x="10211" y="8423"/>
                      <a:pt x="10046" y="8437"/>
                    </a:cubicBezTo>
                    <a:cubicBezTo>
                      <a:pt x="9166" y="8477"/>
                      <a:pt x="8264" y="8578"/>
                      <a:pt x="7424" y="8898"/>
                    </a:cubicBezTo>
                    <a:cubicBezTo>
                      <a:pt x="7164" y="8997"/>
                      <a:pt x="6823" y="9117"/>
                      <a:pt x="6543" y="9298"/>
                    </a:cubicBezTo>
                    <a:cubicBezTo>
                      <a:pt x="6063" y="8778"/>
                      <a:pt x="5604" y="8258"/>
                      <a:pt x="5142" y="7716"/>
                    </a:cubicBezTo>
                    <a:cubicBezTo>
                      <a:pt x="4262" y="6716"/>
                      <a:pt x="3442" y="5675"/>
                      <a:pt x="2661" y="4615"/>
                    </a:cubicBezTo>
                    <a:cubicBezTo>
                      <a:pt x="2501" y="4395"/>
                      <a:pt x="2362" y="4175"/>
                      <a:pt x="2202" y="3975"/>
                    </a:cubicBezTo>
                    <a:cubicBezTo>
                      <a:pt x="3702" y="3255"/>
                      <a:pt x="5243" y="2634"/>
                      <a:pt x="6844" y="2233"/>
                    </a:cubicBezTo>
                    <a:cubicBezTo>
                      <a:pt x="6924" y="2214"/>
                      <a:pt x="7004" y="2193"/>
                      <a:pt x="7104" y="2174"/>
                    </a:cubicBezTo>
                    <a:cubicBezTo>
                      <a:pt x="7164" y="2334"/>
                      <a:pt x="7224" y="2514"/>
                      <a:pt x="7264" y="2694"/>
                    </a:cubicBezTo>
                    <a:cubicBezTo>
                      <a:pt x="7284" y="2754"/>
                      <a:pt x="7284" y="2814"/>
                      <a:pt x="7344" y="2854"/>
                    </a:cubicBezTo>
                    <a:cubicBezTo>
                      <a:pt x="7384" y="2895"/>
                      <a:pt x="7445" y="2895"/>
                      <a:pt x="7485" y="2895"/>
                    </a:cubicBezTo>
                    <a:cubicBezTo>
                      <a:pt x="7524" y="2896"/>
                      <a:pt x="7564" y="2896"/>
                      <a:pt x="7603" y="2896"/>
                    </a:cubicBezTo>
                    <a:cubicBezTo>
                      <a:pt x="8282" y="2896"/>
                      <a:pt x="8943" y="2744"/>
                      <a:pt x="9606" y="2574"/>
                    </a:cubicBezTo>
                    <a:cubicBezTo>
                      <a:pt x="10105" y="2454"/>
                      <a:pt x="10586" y="2353"/>
                      <a:pt x="11066" y="2233"/>
                    </a:cubicBezTo>
                    <a:cubicBezTo>
                      <a:pt x="11127" y="2214"/>
                      <a:pt x="11167" y="2214"/>
                      <a:pt x="11207" y="2174"/>
                    </a:cubicBezTo>
                    <a:cubicBezTo>
                      <a:pt x="11266" y="2113"/>
                      <a:pt x="11266" y="2014"/>
                      <a:pt x="11247" y="1913"/>
                    </a:cubicBezTo>
                    <a:cubicBezTo>
                      <a:pt x="11247" y="1873"/>
                      <a:pt x="11247" y="1833"/>
                      <a:pt x="11226" y="1793"/>
                    </a:cubicBezTo>
                    <a:lnTo>
                      <a:pt x="11226" y="1793"/>
                    </a:lnTo>
                    <a:cubicBezTo>
                      <a:pt x="11807" y="1833"/>
                      <a:pt x="12387" y="1913"/>
                      <a:pt x="12947" y="2033"/>
                    </a:cubicBezTo>
                    <a:cubicBezTo>
                      <a:pt x="13012" y="2052"/>
                      <a:pt x="13086" y="2066"/>
                      <a:pt x="13157" y="2066"/>
                    </a:cubicBezTo>
                    <a:cubicBezTo>
                      <a:pt x="13238" y="2066"/>
                      <a:pt x="13314" y="2047"/>
                      <a:pt x="13368" y="1993"/>
                    </a:cubicBezTo>
                    <a:cubicBezTo>
                      <a:pt x="13507" y="1814"/>
                      <a:pt x="13288" y="1593"/>
                      <a:pt x="13107" y="1473"/>
                    </a:cubicBezTo>
                    <a:cubicBezTo>
                      <a:pt x="12467" y="1113"/>
                      <a:pt x="11746" y="933"/>
                      <a:pt x="11007" y="873"/>
                    </a:cubicBezTo>
                    <a:cubicBezTo>
                      <a:pt x="10946" y="653"/>
                      <a:pt x="10866" y="432"/>
                      <a:pt x="10766" y="232"/>
                    </a:cubicBezTo>
                    <a:cubicBezTo>
                      <a:pt x="10726" y="173"/>
                      <a:pt x="10706" y="112"/>
                      <a:pt x="10646" y="72"/>
                    </a:cubicBezTo>
                    <a:cubicBezTo>
                      <a:pt x="10606" y="32"/>
                      <a:pt x="10546" y="32"/>
                      <a:pt x="10486" y="32"/>
                    </a:cubicBezTo>
                    <a:cubicBezTo>
                      <a:pt x="10262" y="11"/>
                      <a:pt x="10036" y="1"/>
                      <a:pt x="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005669" y="1755513"/>
                <a:ext cx="379237" cy="163822"/>
              </a:xfrm>
              <a:custGeom>
                <a:avLst/>
                <a:gdLst/>
                <a:ahLst/>
                <a:cxnLst/>
                <a:rect l="l" t="t" r="r" b="b"/>
                <a:pathLst>
                  <a:path w="12709" h="5490" extrusionOk="0">
                    <a:moveTo>
                      <a:pt x="11388" y="899"/>
                    </a:moveTo>
                    <a:lnTo>
                      <a:pt x="11388" y="899"/>
                    </a:lnTo>
                    <a:cubicBezTo>
                      <a:pt x="11948" y="2820"/>
                      <a:pt x="11607" y="3640"/>
                      <a:pt x="11348" y="3941"/>
                    </a:cubicBezTo>
                    <a:cubicBezTo>
                      <a:pt x="11548" y="2860"/>
                      <a:pt x="11468" y="1540"/>
                      <a:pt x="11388" y="899"/>
                    </a:cubicBezTo>
                    <a:close/>
                    <a:moveTo>
                      <a:pt x="10887" y="819"/>
                    </a:moveTo>
                    <a:cubicBezTo>
                      <a:pt x="10967" y="1479"/>
                      <a:pt x="11108" y="3301"/>
                      <a:pt x="10726" y="4400"/>
                    </a:cubicBezTo>
                    <a:cubicBezTo>
                      <a:pt x="10326" y="4581"/>
                      <a:pt x="9467" y="4821"/>
                      <a:pt x="7666" y="4941"/>
                    </a:cubicBezTo>
                    <a:cubicBezTo>
                      <a:pt x="7645" y="3741"/>
                      <a:pt x="7105" y="2079"/>
                      <a:pt x="6884" y="1399"/>
                    </a:cubicBezTo>
                    <a:cubicBezTo>
                      <a:pt x="8426" y="1219"/>
                      <a:pt x="9886" y="1019"/>
                      <a:pt x="10887" y="819"/>
                    </a:cubicBezTo>
                    <a:close/>
                    <a:moveTo>
                      <a:pt x="6364" y="1460"/>
                    </a:moveTo>
                    <a:cubicBezTo>
                      <a:pt x="6564" y="2020"/>
                      <a:pt x="7145" y="3781"/>
                      <a:pt x="7164" y="4981"/>
                    </a:cubicBezTo>
                    <a:lnTo>
                      <a:pt x="7004" y="4981"/>
                    </a:lnTo>
                    <a:cubicBezTo>
                      <a:pt x="6850" y="4989"/>
                      <a:pt x="6701" y="4993"/>
                      <a:pt x="6556" y="4993"/>
                    </a:cubicBezTo>
                    <a:cubicBezTo>
                      <a:pt x="5176" y="4993"/>
                      <a:pt x="4205" y="4648"/>
                      <a:pt x="3642" y="3960"/>
                    </a:cubicBezTo>
                    <a:cubicBezTo>
                      <a:pt x="2943" y="3120"/>
                      <a:pt x="3122" y="1999"/>
                      <a:pt x="3162" y="1780"/>
                    </a:cubicBezTo>
                    <a:cubicBezTo>
                      <a:pt x="4163" y="1679"/>
                      <a:pt x="5283" y="1580"/>
                      <a:pt x="6364" y="1460"/>
                    </a:cubicBezTo>
                    <a:close/>
                    <a:moveTo>
                      <a:pt x="11998" y="1"/>
                    </a:moveTo>
                    <a:cubicBezTo>
                      <a:pt x="11930" y="1"/>
                      <a:pt x="11860" y="26"/>
                      <a:pt x="11807" y="78"/>
                    </a:cubicBezTo>
                    <a:cubicBezTo>
                      <a:pt x="11767" y="118"/>
                      <a:pt x="11668" y="158"/>
                      <a:pt x="11508" y="198"/>
                    </a:cubicBezTo>
                    <a:lnTo>
                      <a:pt x="11428" y="198"/>
                    </a:lnTo>
                    <a:cubicBezTo>
                      <a:pt x="11428" y="219"/>
                      <a:pt x="11407" y="219"/>
                      <a:pt x="11407" y="219"/>
                    </a:cubicBezTo>
                    <a:cubicBezTo>
                      <a:pt x="11308" y="238"/>
                      <a:pt x="11207" y="259"/>
                      <a:pt x="11087" y="299"/>
                    </a:cubicBezTo>
                    <a:lnTo>
                      <a:pt x="11067" y="299"/>
                    </a:lnTo>
                    <a:cubicBezTo>
                      <a:pt x="11047" y="299"/>
                      <a:pt x="11027" y="299"/>
                      <a:pt x="11007" y="318"/>
                    </a:cubicBezTo>
                    <a:cubicBezTo>
                      <a:pt x="10086" y="499"/>
                      <a:pt x="8466" y="718"/>
                      <a:pt x="6524" y="939"/>
                    </a:cubicBezTo>
                    <a:lnTo>
                      <a:pt x="6484" y="939"/>
                    </a:lnTo>
                    <a:cubicBezTo>
                      <a:pt x="4563" y="1159"/>
                      <a:pt x="2362" y="1359"/>
                      <a:pt x="241" y="1540"/>
                    </a:cubicBezTo>
                    <a:cubicBezTo>
                      <a:pt x="101" y="1559"/>
                      <a:pt x="0" y="1679"/>
                      <a:pt x="21" y="1820"/>
                    </a:cubicBezTo>
                    <a:cubicBezTo>
                      <a:pt x="21" y="1919"/>
                      <a:pt x="101" y="1999"/>
                      <a:pt x="181" y="2020"/>
                    </a:cubicBezTo>
                    <a:cubicBezTo>
                      <a:pt x="221" y="2039"/>
                      <a:pt x="261" y="2039"/>
                      <a:pt x="281" y="2039"/>
                    </a:cubicBezTo>
                    <a:cubicBezTo>
                      <a:pt x="841" y="1999"/>
                      <a:pt x="1681" y="1919"/>
                      <a:pt x="2642" y="1839"/>
                    </a:cubicBezTo>
                    <a:lnTo>
                      <a:pt x="2642" y="1839"/>
                    </a:lnTo>
                    <a:cubicBezTo>
                      <a:pt x="2583" y="2279"/>
                      <a:pt x="2522" y="3381"/>
                      <a:pt x="3242" y="4280"/>
                    </a:cubicBezTo>
                    <a:cubicBezTo>
                      <a:pt x="3583" y="4681"/>
                      <a:pt x="4043" y="5001"/>
                      <a:pt x="4624" y="5201"/>
                    </a:cubicBezTo>
                    <a:cubicBezTo>
                      <a:pt x="5188" y="5390"/>
                      <a:pt x="5855" y="5490"/>
                      <a:pt x="6625" y="5490"/>
                    </a:cubicBezTo>
                    <a:cubicBezTo>
                      <a:pt x="6755" y="5490"/>
                      <a:pt x="6889" y="5487"/>
                      <a:pt x="7025" y="5481"/>
                    </a:cubicBezTo>
                    <a:cubicBezTo>
                      <a:pt x="9366" y="5361"/>
                      <a:pt x="10486" y="5081"/>
                      <a:pt x="11027" y="4821"/>
                    </a:cubicBezTo>
                    <a:lnTo>
                      <a:pt x="11047" y="4821"/>
                    </a:lnTo>
                    <a:cubicBezTo>
                      <a:pt x="11268" y="4701"/>
                      <a:pt x="11388" y="4600"/>
                      <a:pt x="11447" y="4520"/>
                    </a:cubicBezTo>
                    <a:cubicBezTo>
                      <a:pt x="11727" y="4341"/>
                      <a:pt x="12708" y="3501"/>
                      <a:pt x="11828" y="598"/>
                    </a:cubicBezTo>
                    <a:cubicBezTo>
                      <a:pt x="11988" y="539"/>
                      <a:pt x="12108" y="478"/>
                      <a:pt x="12167" y="419"/>
                    </a:cubicBezTo>
                    <a:cubicBezTo>
                      <a:pt x="12268" y="318"/>
                      <a:pt x="12268" y="158"/>
                      <a:pt x="12167" y="59"/>
                    </a:cubicBezTo>
                    <a:cubicBezTo>
                      <a:pt x="12120" y="21"/>
                      <a:pt x="12060" y="1"/>
                      <a:pt x="1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1464348" y="1592727"/>
                <a:ext cx="1071912" cy="354440"/>
              </a:xfrm>
              <a:custGeom>
                <a:avLst/>
                <a:gdLst/>
                <a:ahLst/>
                <a:cxnLst/>
                <a:rect l="l" t="t" r="r" b="b"/>
                <a:pathLst>
                  <a:path w="35922" h="11878" extrusionOk="0">
                    <a:moveTo>
                      <a:pt x="4159" y="1"/>
                    </a:moveTo>
                    <a:cubicBezTo>
                      <a:pt x="1811" y="1"/>
                      <a:pt x="259" y="239"/>
                      <a:pt x="122" y="850"/>
                    </a:cubicBezTo>
                    <a:cubicBezTo>
                      <a:pt x="61" y="1031"/>
                      <a:pt x="0" y="1952"/>
                      <a:pt x="6184" y="4633"/>
                    </a:cubicBezTo>
                    <a:cubicBezTo>
                      <a:pt x="12369" y="7334"/>
                      <a:pt x="22114" y="10656"/>
                      <a:pt x="35921" y="11877"/>
                    </a:cubicBezTo>
                    <a:cubicBezTo>
                      <a:pt x="15510" y="6213"/>
                      <a:pt x="5445" y="2691"/>
                      <a:pt x="5725" y="1311"/>
                    </a:cubicBezTo>
                    <a:cubicBezTo>
                      <a:pt x="5815" y="858"/>
                      <a:pt x="6999" y="633"/>
                      <a:pt x="9271" y="633"/>
                    </a:cubicBezTo>
                    <a:cubicBezTo>
                      <a:pt x="11517" y="633"/>
                      <a:pt x="14825" y="853"/>
                      <a:pt x="19192" y="1291"/>
                    </a:cubicBezTo>
                    <a:cubicBezTo>
                      <a:pt x="13838" y="623"/>
                      <a:pt x="7957"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2910743" y="1892217"/>
                <a:ext cx="405466" cy="215564"/>
              </a:xfrm>
              <a:custGeom>
                <a:avLst/>
                <a:gdLst/>
                <a:ahLst/>
                <a:cxnLst/>
                <a:rect l="l" t="t" r="r" b="b"/>
                <a:pathLst>
                  <a:path w="13588" h="7224" extrusionOk="0">
                    <a:moveTo>
                      <a:pt x="0" y="0"/>
                    </a:moveTo>
                    <a:lnTo>
                      <a:pt x="0" y="0"/>
                    </a:lnTo>
                    <a:cubicBezTo>
                      <a:pt x="1841" y="2421"/>
                      <a:pt x="5924" y="7224"/>
                      <a:pt x="9005" y="7224"/>
                    </a:cubicBezTo>
                    <a:lnTo>
                      <a:pt x="9046" y="7224"/>
                    </a:lnTo>
                    <a:cubicBezTo>
                      <a:pt x="10046" y="7224"/>
                      <a:pt x="10766" y="6964"/>
                      <a:pt x="11287" y="6583"/>
                    </a:cubicBezTo>
                    <a:cubicBezTo>
                      <a:pt x="11986" y="6063"/>
                      <a:pt x="12187" y="5423"/>
                      <a:pt x="12827" y="4102"/>
                    </a:cubicBezTo>
                    <a:cubicBezTo>
                      <a:pt x="13027" y="3722"/>
                      <a:pt x="13267" y="3221"/>
                      <a:pt x="13587" y="2642"/>
                    </a:cubicBezTo>
                    <a:lnTo>
                      <a:pt x="13587" y="2642"/>
                    </a:lnTo>
                    <a:cubicBezTo>
                      <a:pt x="13427" y="2701"/>
                      <a:pt x="13248" y="2781"/>
                      <a:pt x="13088" y="2861"/>
                    </a:cubicBezTo>
                    <a:cubicBezTo>
                      <a:pt x="13048" y="2882"/>
                      <a:pt x="13008" y="2901"/>
                      <a:pt x="12947" y="2922"/>
                    </a:cubicBezTo>
                    <a:cubicBezTo>
                      <a:pt x="10426" y="4182"/>
                      <a:pt x="10426" y="5623"/>
                      <a:pt x="8765" y="5683"/>
                    </a:cubicBezTo>
                    <a:cubicBezTo>
                      <a:pt x="8765" y="5683"/>
                      <a:pt x="8762" y="5684"/>
                      <a:pt x="8756" y="5684"/>
                    </a:cubicBezTo>
                    <a:cubicBezTo>
                      <a:pt x="8615" y="5684"/>
                      <a:pt x="6845" y="5610"/>
                      <a:pt x="3181" y="2081"/>
                    </a:cubicBezTo>
                    <a:cubicBezTo>
                      <a:pt x="2882" y="1801"/>
                      <a:pt x="2482" y="1420"/>
                      <a:pt x="2402" y="1340"/>
                    </a:cubicBezTo>
                    <a:cubicBezTo>
                      <a:pt x="2301" y="1220"/>
                      <a:pt x="2301" y="1220"/>
                      <a:pt x="2242" y="1161"/>
                    </a:cubicBezTo>
                    <a:cubicBezTo>
                      <a:pt x="1721" y="740"/>
                      <a:pt x="1161" y="441"/>
                      <a:pt x="580" y="200"/>
                    </a:cubicBezTo>
                    <a:cubicBezTo>
                      <a:pt x="401" y="120"/>
                      <a:pt x="200" y="4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43"/>
          <p:cNvGrpSpPr/>
          <p:nvPr/>
        </p:nvGrpSpPr>
        <p:grpSpPr>
          <a:xfrm>
            <a:off x="4752878" y="1746758"/>
            <a:ext cx="382444" cy="439948"/>
            <a:chOff x="-42971725" y="3217825"/>
            <a:chExt cx="275675" cy="317125"/>
          </a:xfrm>
        </p:grpSpPr>
        <p:sp>
          <p:nvSpPr>
            <p:cNvPr id="447" name="Google Shape;447;p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3"/>
          <p:cNvGrpSpPr/>
          <p:nvPr/>
        </p:nvGrpSpPr>
        <p:grpSpPr>
          <a:xfrm>
            <a:off x="4752889" y="3834371"/>
            <a:ext cx="382423" cy="369405"/>
            <a:chOff x="-38905225" y="3591875"/>
            <a:chExt cx="325300" cy="314200"/>
          </a:xfrm>
        </p:grpSpPr>
        <p:sp>
          <p:nvSpPr>
            <p:cNvPr id="451" name="Google Shape;451;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3"/>
          <p:cNvGrpSpPr/>
          <p:nvPr/>
        </p:nvGrpSpPr>
        <p:grpSpPr>
          <a:xfrm>
            <a:off x="4757053" y="2806752"/>
            <a:ext cx="374105" cy="372285"/>
            <a:chOff x="-41893475" y="3584850"/>
            <a:chExt cx="318225" cy="316650"/>
          </a:xfrm>
        </p:grpSpPr>
        <p:sp>
          <p:nvSpPr>
            <p:cNvPr id="455" name="Google Shape;455;p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cxnSp>
        <p:nvCxnSpPr>
          <p:cNvPr id="42" name="Google Shape;2045;p45">
            <a:extLst>
              <a:ext uri="{FF2B5EF4-FFF2-40B4-BE49-F238E27FC236}">
                <a16:creationId xmlns:a16="http://schemas.microsoft.com/office/drawing/2014/main" id="{424597D0-DEAF-71D0-F9AB-3736C3990328}"/>
              </a:ext>
            </a:extLst>
          </p:cNvPr>
          <p:cNvCxnSpPr>
            <a:cxnSpLocks/>
          </p:cNvCxnSpPr>
          <p:nvPr/>
        </p:nvCxnSpPr>
        <p:spPr>
          <a:xfrm flipV="1">
            <a:off x="5113057" y="2172451"/>
            <a:ext cx="2794592" cy="144592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2256" name="Google Shape;2256;p5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PROJECT METHODS AND LANGUAGES</a:t>
            </a:r>
            <a:endParaRPr dirty="0"/>
          </a:p>
        </p:txBody>
      </p:sp>
      <p:sp>
        <p:nvSpPr>
          <p:cNvPr id="2259" name="Google Shape;2259;p53"/>
          <p:cNvSpPr txBox="1">
            <a:spLocks noGrp="1"/>
          </p:cNvSpPr>
          <p:nvPr>
            <p:ph type="title" idx="4294967295"/>
          </p:nvPr>
        </p:nvSpPr>
        <p:spPr>
          <a:xfrm>
            <a:off x="287333" y="2437325"/>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PYTHON</a:t>
            </a:r>
            <a:endParaRPr sz="2500" dirty="0">
              <a:solidFill>
                <a:schemeClr val="accent3"/>
              </a:solidFill>
            </a:endParaRPr>
          </a:p>
        </p:txBody>
      </p:sp>
      <p:sp>
        <p:nvSpPr>
          <p:cNvPr id="2261" name="Google Shape;2261;p53"/>
          <p:cNvSpPr txBox="1">
            <a:spLocks noGrp="1"/>
          </p:cNvSpPr>
          <p:nvPr>
            <p:ph type="title" idx="4294967295"/>
          </p:nvPr>
        </p:nvSpPr>
        <p:spPr>
          <a:xfrm>
            <a:off x="2536927" y="2437325"/>
            <a:ext cx="2087945"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PANDAS/Jupyter</a:t>
            </a:r>
            <a:endParaRPr sz="2500" dirty="0">
              <a:solidFill>
                <a:schemeClr val="accent3"/>
              </a:solidFill>
            </a:endParaRPr>
          </a:p>
        </p:txBody>
      </p:sp>
      <p:sp>
        <p:nvSpPr>
          <p:cNvPr id="2265" name="Google Shape;2265;p53"/>
          <p:cNvSpPr/>
          <p:nvPr/>
        </p:nvSpPr>
        <p:spPr>
          <a:xfrm>
            <a:off x="148636" y="234632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01</a:t>
            </a:r>
            <a:endParaRPr sz="2100" dirty="0">
              <a:solidFill>
                <a:schemeClr val="dk2"/>
              </a:solidFill>
              <a:latin typeface="Squada One"/>
              <a:ea typeface="Squada One"/>
              <a:cs typeface="Squada One"/>
              <a:sym typeface="Squada One"/>
            </a:endParaRPr>
          </a:p>
        </p:txBody>
      </p:sp>
      <p:sp>
        <p:nvSpPr>
          <p:cNvPr id="2266" name="Google Shape;2266;p53"/>
          <p:cNvSpPr/>
          <p:nvPr/>
        </p:nvSpPr>
        <p:spPr>
          <a:xfrm>
            <a:off x="1920232" y="235229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02</a:t>
            </a:r>
            <a:endParaRPr sz="2100" dirty="0">
              <a:solidFill>
                <a:schemeClr val="dk2"/>
              </a:solidFill>
              <a:latin typeface="Squada One"/>
              <a:ea typeface="Squada One"/>
              <a:cs typeface="Squada One"/>
              <a:sym typeface="Squada One"/>
            </a:endParaRPr>
          </a:p>
        </p:txBody>
      </p:sp>
      <p:sp>
        <p:nvSpPr>
          <p:cNvPr id="2267" name="Google Shape;2267;p53"/>
          <p:cNvSpPr/>
          <p:nvPr/>
        </p:nvSpPr>
        <p:spPr>
          <a:xfrm>
            <a:off x="4600589" y="2339952"/>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Squada One"/>
                <a:ea typeface="Squada One"/>
                <a:cs typeface="Squada One"/>
                <a:sym typeface="Squada One"/>
              </a:rPr>
              <a:t>03</a:t>
            </a:r>
            <a:endParaRPr sz="2100">
              <a:solidFill>
                <a:schemeClr val="dk2"/>
              </a:solidFill>
              <a:latin typeface="Squada One"/>
              <a:ea typeface="Squada One"/>
              <a:cs typeface="Squada One"/>
              <a:sym typeface="Squada One"/>
            </a:endParaRPr>
          </a:p>
        </p:txBody>
      </p:sp>
      <p:sp>
        <p:nvSpPr>
          <p:cNvPr id="2269" name="Google Shape;2269;p53"/>
          <p:cNvSpPr/>
          <p:nvPr/>
        </p:nvSpPr>
        <p:spPr>
          <a:xfrm>
            <a:off x="696678" y="121803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38CC8D-F144-90C8-0E26-B71014209E03}"/>
              </a:ext>
            </a:extLst>
          </p:cNvPr>
          <p:cNvSpPr txBox="1"/>
          <p:nvPr/>
        </p:nvSpPr>
        <p:spPr>
          <a:xfrm>
            <a:off x="619376" y="1624653"/>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Data Cleaning </a:t>
            </a:r>
            <a:r>
              <a:rPr lang="en-US" sz="1000" b="1" dirty="0" err="1">
                <a:solidFill>
                  <a:schemeClr val="bg2"/>
                </a:solidFill>
                <a:latin typeface="Oxygen" panose="02000503000000000000" pitchFamily="2" charset="0"/>
              </a:rPr>
              <a:t>Jupyter</a:t>
            </a:r>
            <a:r>
              <a:rPr lang="en-US" sz="1000" b="1" dirty="0">
                <a:solidFill>
                  <a:schemeClr val="bg2"/>
                </a:solidFill>
                <a:latin typeface="Oxygen" panose="02000503000000000000" pitchFamily="2" charset="0"/>
              </a:rPr>
              <a:t>/Python</a:t>
            </a:r>
          </a:p>
        </p:txBody>
      </p:sp>
      <p:sp>
        <p:nvSpPr>
          <p:cNvPr id="3" name="Google Shape;2269;p53">
            <a:extLst>
              <a:ext uri="{FF2B5EF4-FFF2-40B4-BE49-F238E27FC236}">
                <a16:creationId xmlns:a16="http://schemas.microsoft.com/office/drawing/2014/main" id="{8A96372D-F780-92A1-7558-FC664ACDF8F4}"/>
              </a:ext>
            </a:extLst>
          </p:cNvPr>
          <p:cNvSpPr/>
          <p:nvPr/>
        </p:nvSpPr>
        <p:spPr>
          <a:xfrm>
            <a:off x="2715179" y="1218040"/>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754C7DB-9CEA-7E2F-ED1E-13F97D04AAFF}"/>
              </a:ext>
            </a:extLst>
          </p:cNvPr>
          <p:cNvSpPr txBox="1"/>
          <p:nvPr/>
        </p:nvSpPr>
        <p:spPr>
          <a:xfrm>
            <a:off x="2588117" y="1573901"/>
            <a:ext cx="1517543" cy="553998"/>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NFL Data from </a:t>
            </a:r>
          </a:p>
          <a:p>
            <a:pPr algn="ctr"/>
            <a:r>
              <a:rPr lang="en-US" sz="1000" b="1" dirty="0">
                <a:solidFill>
                  <a:schemeClr val="bg2"/>
                </a:solidFill>
                <a:latin typeface="Oxygen" panose="02000503000000000000" pitchFamily="2" charset="0"/>
              </a:rPr>
              <a:t>2019, 2020, 2021</a:t>
            </a:r>
          </a:p>
          <a:p>
            <a:pPr algn="ctr"/>
            <a:r>
              <a:rPr lang="en-US" sz="1000" b="1" dirty="0" err="1">
                <a:solidFill>
                  <a:schemeClr val="bg2"/>
                </a:solidFill>
                <a:latin typeface="Oxygen" panose="02000503000000000000" pitchFamily="2" charset="0"/>
              </a:rPr>
              <a:t>CSVx</a:t>
            </a:r>
            <a:endParaRPr lang="en-US" sz="1000" b="1" dirty="0">
              <a:solidFill>
                <a:schemeClr val="bg2"/>
              </a:solidFill>
              <a:latin typeface="Oxygen" panose="02000503000000000000" pitchFamily="2" charset="0"/>
            </a:endParaRPr>
          </a:p>
        </p:txBody>
      </p:sp>
      <p:sp>
        <p:nvSpPr>
          <p:cNvPr id="5" name="Google Shape;2269;p53">
            <a:extLst>
              <a:ext uri="{FF2B5EF4-FFF2-40B4-BE49-F238E27FC236}">
                <a16:creationId xmlns:a16="http://schemas.microsoft.com/office/drawing/2014/main" id="{B0FE0B2C-BEDA-394D-C208-898A58ABDD59}"/>
              </a:ext>
            </a:extLst>
          </p:cNvPr>
          <p:cNvSpPr/>
          <p:nvPr/>
        </p:nvSpPr>
        <p:spPr>
          <a:xfrm>
            <a:off x="5000134" y="124069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698FB8-05A7-2667-D274-2E052094D6B3}"/>
              </a:ext>
            </a:extLst>
          </p:cNvPr>
          <p:cNvSpPr txBox="1"/>
          <p:nvPr/>
        </p:nvSpPr>
        <p:spPr>
          <a:xfrm>
            <a:off x="4892056" y="1616087"/>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AWS, RDS via</a:t>
            </a:r>
          </a:p>
          <a:p>
            <a:pPr algn="ctr"/>
            <a:r>
              <a:rPr lang="en-US" sz="1000" b="1" dirty="0" err="1">
                <a:solidFill>
                  <a:schemeClr val="bg2"/>
                </a:solidFill>
                <a:latin typeface="Oxygen" panose="02000503000000000000" pitchFamily="2" charset="0"/>
              </a:rPr>
              <a:t>PostGres</a:t>
            </a:r>
            <a:endParaRPr lang="en-US" sz="1000" b="1" dirty="0">
              <a:solidFill>
                <a:schemeClr val="bg2"/>
              </a:solidFill>
              <a:latin typeface="Oxygen" panose="02000503000000000000" pitchFamily="2" charset="0"/>
            </a:endParaRPr>
          </a:p>
        </p:txBody>
      </p:sp>
      <p:sp>
        <p:nvSpPr>
          <p:cNvPr id="7" name="Google Shape;2269;p53">
            <a:extLst>
              <a:ext uri="{FF2B5EF4-FFF2-40B4-BE49-F238E27FC236}">
                <a16:creationId xmlns:a16="http://schemas.microsoft.com/office/drawing/2014/main" id="{11128727-1F58-71F3-C7D8-DC4F76224E31}"/>
              </a:ext>
            </a:extLst>
          </p:cNvPr>
          <p:cNvSpPr/>
          <p:nvPr/>
        </p:nvSpPr>
        <p:spPr>
          <a:xfrm>
            <a:off x="7430696" y="124878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571868E3-FE5C-3063-43C9-92396C6CF284}"/>
              </a:ext>
            </a:extLst>
          </p:cNvPr>
          <p:cNvSpPr txBox="1"/>
          <p:nvPr/>
        </p:nvSpPr>
        <p:spPr>
          <a:xfrm>
            <a:off x="7312786" y="1532986"/>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Flask (Python) API</a:t>
            </a:r>
          </a:p>
          <a:p>
            <a:pPr algn="ctr"/>
            <a:r>
              <a:rPr lang="en-US" sz="1000" b="1" dirty="0">
                <a:solidFill>
                  <a:schemeClr val="bg2"/>
                </a:solidFill>
                <a:latin typeface="Oxygen" panose="02000503000000000000" pitchFamily="2" charset="0"/>
              </a:rPr>
              <a:t>Interface Backend</a:t>
            </a:r>
          </a:p>
          <a:p>
            <a:pPr algn="ctr"/>
            <a:r>
              <a:rPr lang="en-US" sz="1000" b="1" dirty="0">
                <a:solidFill>
                  <a:schemeClr val="bg2"/>
                </a:solidFill>
                <a:latin typeface="Oxygen" panose="02000503000000000000" pitchFamily="2" charset="0"/>
              </a:rPr>
              <a:t>Data with Model </a:t>
            </a:r>
          </a:p>
          <a:p>
            <a:pPr algn="ctr"/>
            <a:r>
              <a:rPr lang="en-US" sz="1000" b="1" dirty="0">
                <a:solidFill>
                  <a:schemeClr val="bg2"/>
                </a:solidFill>
                <a:latin typeface="Oxygen" panose="02000503000000000000" pitchFamily="2" charset="0"/>
              </a:rPr>
              <a:t>Logic</a:t>
            </a:r>
          </a:p>
        </p:txBody>
      </p:sp>
      <p:sp>
        <p:nvSpPr>
          <p:cNvPr id="20" name="Google Shape;2265;p53">
            <a:extLst>
              <a:ext uri="{FF2B5EF4-FFF2-40B4-BE49-F238E27FC236}">
                <a16:creationId xmlns:a16="http://schemas.microsoft.com/office/drawing/2014/main" id="{7351834C-FE1E-839D-693D-1785ED1E7838}"/>
              </a:ext>
            </a:extLst>
          </p:cNvPr>
          <p:cNvSpPr/>
          <p:nvPr/>
        </p:nvSpPr>
        <p:spPr>
          <a:xfrm>
            <a:off x="550356" y="392891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05</a:t>
            </a:r>
            <a:endParaRPr sz="2100" dirty="0">
              <a:solidFill>
                <a:schemeClr val="dk2"/>
              </a:solidFill>
              <a:latin typeface="Squada One"/>
              <a:ea typeface="Squada One"/>
              <a:cs typeface="Squada One"/>
              <a:sym typeface="Squada One"/>
            </a:endParaRPr>
          </a:p>
        </p:txBody>
      </p:sp>
      <p:sp>
        <p:nvSpPr>
          <p:cNvPr id="21" name="Google Shape;2269;p53">
            <a:extLst>
              <a:ext uri="{FF2B5EF4-FFF2-40B4-BE49-F238E27FC236}">
                <a16:creationId xmlns:a16="http://schemas.microsoft.com/office/drawing/2014/main" id="{CE9C625A-25AC-28A9-2FA4-7E167114D1AB}"/>
              </a:ext>
            </a:extLst>
          </p:cNvPr>
          <p:cNvSpPr/>
          <p:nvPr/>
        </p:nvSpPr>
        <p:spPr>
          <a:xfrm>
            <a:off x="1116440" y="3014777"/>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9;p53">
            <a:extLst>
              <a:ext uri="{FF2B5EF4-FFF2-40B4-BE49-F238E27FC236}">
                <a16:creationId xmlns:a16="http://schemas.microsoft.com/office/drawing/2014/main" id="{E8E0BF53-328B-DF36-B2A7-D14CBB9606DC}"/>
              </a:ext>
            </a:extLst>
          </p:cNvPr>
          <p:cNvSpPr/>
          <p:nvPr/>
        </p:nvSpPr>
        <p:spPr>
          <a:xfrm>
            <a:off x="3839015" y="303436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9;p53">
            <a:extLst>
              <a:ext uri="{FF2B5EF4-FFF2-40B4-BE49-F238E27FC236}">
                <a16:creationId xmlns:a16="http://schemas.microsoft.com/office/drawing/2014/main" id="{29750623-8947-32B0-3F6F-AE81E416199A}"/>
              </a:ext>
            </a:extLst>
          </p:cNvPr>
          <p:cNvSpPr/>
          <p:nvPr/>
        </p:nvSpPr>
        <p:spPr>
          <a:xfrm>
            <a:off x="6827962" y="3102811"/>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5;p53">
            <a:extLst>
              <a:ext uri="{FF2B5EF4-FFF2-40B4-BE49-F238E27FC236}">
                <a16:creationId xmlns:a16="http://schemas.microsoft.com/office/drawing/2014/main" id="{8F48C4C7-0212-D778-6C91-7C9DFF7FAAEE}"/>
              </a:ext>
            </a:extLst>
          </p:cNvPr>
          <p:cNvSpPr/>
          <p:nvPr/>
        </p:nvSpPr>
        <p:spPr>
          <a:xfrm>
            <a:off x="3105565" y="397254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06</a:t>
            </a:r>
            <a:endParaRPr sz="2100" dirty="0">
              <a:solidFill>
                <a:schemeClr val="dk2"/>
              </a:solidFill>
              <a:latin typeface="Squada One"/>
              <a:ea typeface="Squada One"/>
              <a:cs typeface="Squada One"/>
              <a:sym typeface="Squada One"/>
            </a:endParaRPr>
          </a:p>
        </p:txBody>
      </p:sp>
      <p:sp>
        <p:nvSpPr>
          <p:cNvPr id="25" name="Google Shape;2265;p53">
            <a:extLst>
              <a:ext uri="{FF2B5EF4-FFF2-40B4-BE49-F238E27FC236}">
                <a16:creationId xmlns:a16="http://schemas.microsoft.com/office/drawing/2014/main" id="{F3D97DA9-74AF-2F1A-11C8-A626DB97FD42}"/>
              </a:ext>
            </a:extLst>
          </p:cNvPr>
          <p:cNvSpPr/>
          <p:nvPr/>
        </p:nvSpPr>
        <p:spPr>
          <a:xfrm>
            <a:off x="5829901" y="399208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07</a:t>
            </a:r>
            <a:endParaRPr sz="2100" dirty="0">
              <a:solidFill>
                <a:schemeClr val="dk2"/>
              </a:solidFill>
              <a:latin typeface="Squada One"/>
              <a:ea typeface="Squada One"/>
              <a:cs typeface="Squada One"/>
              <a:sym typeface="Squada One"/>
            </a:endParaRPr>
          </a:p>
        </p:txBody>
      </p:sp>
      <p:sp>
        <p:nvSpPr>
          <p:cNvPr id="26" name="TextBox 25">
            <a:extLst>
              <a:ext uri="{FF2B5EF4-FFF2-40B4-BE49-F238E27FC236}">
                <a16:creationId xmlns:a16="http://schemas.microsoft.com/office/drawing/2014/main" id="{485F2A6A-C478-0673-CC9B-DCAAF65F30EF}"/>
              </a:ext>
            </a:extLst>
          </p:cNvPr>
          <p:cNvSpPr txBox="1"/>
          <p:nvPr/>
        </p:nvSpPr>
        <p:spPr>
          <a:xfrm>
            <a:off x="1001255" y="3451460"/>
            <a:ext cx="1517543" cy="246221"/>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Heroku Web code</a:t>
            </a:r>
          </a:p>
        </p:txBody>
      </p:sp>
      <p:sp>
        <p:nvSpPr>
          <p:cNvPr id="27" name="TextBox 26">
            <a:extLst>
              <a:ext uri="{FF2B5EF4-FFF2-40B4-BE49-F238E27FC236}">
                <a16:creationId xmlns:a16="http://schemas.microsoft.com/office/drawing/2014/main" id="{4A06CDFE-0A5F-1A70-C013-658261F5B3EE}"/>
              </a:ext>
            </a:extLst>
          </p:cNvPr>
          <p:cNvSpPr txBox="1"/>
          <p:nvPr/>
        </p:nvSpPr>
        <p:spPr>
          <a:xfrm>
            <a:off x="3714202" y="3370988"/>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Index.js, </a:t>
            </a:r>
            <a:r>
              <a:rPr lang="en-US" sz="1000" b="1" dirty="0" err="1">
                <a:solidFill>
                  <a:schemeClr val="bg2"/>
                </a:solidFill>
                <a:latin typeface="Oxygen" panose="02000503000000000000" pitchFamily="2" charset="0"/>
              </a:rPr>
              <a:t>Javascript</a:t>
            </a:r>
            <a:endParaRPr lang="en-US" sz="1000" b="1" dirty="0">
              <a:solidFill>
                <a:schemeClr val="bg2"/>
              </a:solidFill>
              <a:latin typeface="Oxygen" panose="02000503000000000000" pitchFamily="2" charset="0"/>
            </a:endParaRPr>
          </a:p>
          <a:p>
            <a:pPr algn="ctr"/>
            <a:r>
              <a:rPr lang="en-US" sz="1000" b="1" dirty="0">
                <a:solidFill>
                  <a:schemeClr val="bg2"/>
                </a:solidFill>
                <a:latin typeface="Oxygen" panose="02000503000000000000" pitchFamily="2" charset="0"/>
              </a:rPr>
              <a:t>Functions make request to API per user</a:t>
            </a:r>
          </a:p>
        </p:txBody>
      </p:sp>
      <p:sp>
        <p:nvSpPr>
          <p:cNvPr id="28" name="TextBox 27">
            <a:extLst>
              <a:ext uri="{FF2B5EF4-FFF2-40B4-BE49-F238E27FC236}">
                <a16:creationId xmlns:a16="http://schemas.microsoft.com/office/drawing/2014/main" id="{670F52DA-E0BD-583D-5B99-29A425E86ABA}"/>
              </a:ext>
            </a:extLst>
          </p:cNvPr>
          <p:cNvSpPr txBox="1"/>
          <p:nvPr/>
        </p:nvSpPr>
        <p:spPr>
          <a:xfrm>
            <a:off x="6743203" y="3420682"/>
            <a:ext cx="1517543" cy="553998"/>
          </a:xfrm>
          <a:prstGeom prst="rect">
            <a:avLst/>
          </a:prstGeom>
          <a:noFill/>
        </p:spPr>
        <p:txBody>
          <a:bodyPr wrap="square" rtlCol="0">
            <a:spAutoFit/>
          </a:bodyPr>
          <a:lstStyle/>
          <a:p>
            <a:pPr algn="ctr"/>
            <a:r>
              <a:rPr lang="en-US" sz="1000" b="1" dirty="0" err="1">
                <a:solidFill>
                  <a:schemeClr val="bg2"/>
                </a:solidFill>
                <a:latin typeface="Oxygen" panose="02000503000000000000" pitchFamily="2" charset="0"/>
              </a:rPr>
              <a:t>Sklearn</a:t>
            </a:r>
            <a:r>
              <a:rPr lang="en-US" sz="1000" b="1" dirty="0">
                <a:solidFill>
                  <a:schemeClr val="bg2"/>
                </a:solidFill>
                <a:latin typeface="Oxygen" panose="02000503000000000000" pitchFamily="2" charset="0"/>
              </a:rPr>
              <a:t>, </a:t>
            </a:r>
            <a:r>
              <a:rPr lang="en-US" sz="1000" b="1" dirty="0" err="1">
                <a:solidFill>
                  <a:schemeClr val="bg2"/>
                </a:solidFill>
                <a:latin typeface="Oxygen" panose="02000503000000000000" pitchFamily="2" charset="0"/>
              </a:rPr>
              <a:t>Keras</a:t>
            </a:r>
            <a:r>
              <a:rPr lang="en-US" sz="1000" b="1" dirty="0">
                <a:solidFill>
                  <a:schemeClr val="bg2"/>
                </a:solidFill>
                <a:latin typeface="Oxygen" panose="02000503000000000000" pitchFamily="2" charset="0"/>
              </a:rPr>
              <a:t>,</a:t>
            </a:r>
          </a:p>
          <a:p>
            <a:pPr algn="ctr"/>
            <a:r>
              <a:rPr lang="en-US" sz="1000" b="1" dirty="0">
                <a:solidFill>
                  <a:schemeClr val="bg2"/>
                </a:solidFill>
                <a:latin typeface="Oxygen" panose="02000503000000000000" pitchFamily="2" charset="0"/>
              </a:rPr>
              <a:t>Logistical</a:t>
            </a:r>
          </a:p>
          <a:p>
            <a:pPr algn="ctr"/>
            <a:r>
              <a:rPr lang="en-US" sz="1000" b="1" dirty="0">
                <a:solidFill>
                  <a:schemeClr val="bg2"/>
                </a:solidFill>
                <a:latin typeface="Oxygen" panose="02000503000000000000" pitchFamily="2" charset="0"/>
              </a:rPr>
              <a:t> Regression</a:t>
            </a:r>
          </a:p>
        </p:txBody>
      </p:sp>
      <p:sp>
        <p:nvSpPr>
          <p:cNvPr id="29" name="Google Shape;2259;p53">
            <a:extLst>
              <a:ext uri="{FF2B5EF4-FFF2-40B4-BE49-F238E27FC236}">
                <a16:creationId xmlns:a16="http://schemas.microsoft.com/office/drawing/2014/main" id="{CF6939BE-47CC-567E-1629-61F669FB44B8}"/>
              </a:ext>
            </a:extLst>
          </p:cNvPr>
          <p:cNvSpPr txBox="1">
            <a:spLocks/>
          </p:cNvSpPr>
          <p:nvPr/>
        </p:nvSpPr>
        <p:spPr>
          <a:xfrm>
            <a:off x="732075" y="4176247"/>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Heroku</a:t>
            </a:r>
          </a:p>
        </p:txBody>
      </p:sp>
      <p:sp>
        <p:nvSpPr>
          <p:cNvPr id="30" name="Google Shape;2259;p53">
            <a:extLst>
              <a:ext uri="{FF2B5EF4-FFF2-40B4-BE49-F238E27FC236}">
                <a16:creationId xmlns:a16="http://schemas.microsoft.com/office/drawing/2014/main" id="{D7B267A3-AE76-53A9-C787-A1BED6A33837}"/>
              </a:ext>
            </a:extLst>
          </p:cNvPr>
          <p:cNvSpPr txBox="1">
            <a:spLocks/>
          </p:cNvSpPr>
          <p:nvPr/>
        </p:nvSpPr>
        <p:spPr>
          <a:xfrm>
            <a:off x="3424234" y="4190142"/>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err="1">
                <a:solidFill>
                  <a:schemeClr val="accent3"/>
                </a:solidFill>
              </a:rPr>
              <a:t>Javascript</a:t>
            </a:r>
            <a:endParaRPr lang="en-US" sz="2500" dirty="0">
              <a:solidFill>
                <a:schemeClr val="accent3"/>
              </a:solidFill>
            </a:endParaRPr>
          </a:p>
        </p:txBody>
      </p:sp>
      <p:sp>
        <p:nvSpPr>
          <p:cNvPr id="31" name="Google Shape;2259;p53">
            <a:extLst>
              <a:ext uri="{FF2B5EF4-FFF2-40B4-BE49-F238E27FC236}">
                <a16:creationId xmlns:a16="http://schemas.microsoft.com/office/drawing/2014/main" id="{B3CDD9ED-5DD9-D5CA-EBAB-71AA28534E1E}"/>
              </a:ext>
            </a:extLst>
          </p:cNvPr>
          <p:cNvSpPr txBox="1">
            <a:spLocks/>
          </p:cNvSpPr>
          <p:nvPr/>
        </p:nvSpPr>
        <p:spPr>
          <a:xfrm>
            <a:off x="6237128" y="4207951"/>
            <a:ext cx="2593201"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Machine Learning</a:t>
            </a:r>
          </a:p>
        </p:txBody>
      </p:sp>
      <p:sp>
        <p:nvSpPr>
          <p:cNvPr id="2268" name="Google Shape;2268;p53"/>
          <p:cNvSpPr/>
          <p:nvPr/>
        </p:nvSpPr>
        <p:spPr>
          <a:xfrm>
            <a:off x="7065891" y="2352744"/>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04</a:t>
            </a:r>
            <a:endParaRPr sz="2100" dirty="0">
              <a:solidFill>
                <a:schemeClr val="dk2"/>
              </a:solidFill>
              <a:latin typeface="Squada One"/>
              <a:ea typeface="Squada One"/>
              <a:cs typeface="Squada One"/>
              <a:sym typeface="Squada One"/>
            </a:endParaRPr>
          </a:p>
        </p:txBody>
      </p:sp>
      <p:pic>
        <p:nvPicPr>
          <p:cNvPr id="59" name="Graphic 58" descr="Line arrow Straight">
            <a:extLst>
              <a:ext uri="{FF2B5EF4-FFF2-40B4-BE49-F238E27FC236}">
                <a16:creationId xmlns:a16="http://schemas.microsoft.com/office/drawing/2014/main" id="{5252C905-902F-CA57-52E6-EAA500C3B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33120" y="3356337"/>
            <a:ext cx="713280" cy="524067"/>
          </a:xfrm>
          <a:prstGeom prst="rect">
            <a:avLst/>
          </a:prstGeom>
        </p:spPr>
      </p:pic>
      <p:pic>
        <p:nvPicPr>
          <p:cNvPr id="62" name="Graphic 61" descr="Line arrow Straight">
            <a:extLst>
              <a:ext uri="{FF2B5EF4-FFF2-40B4-BE49-F238E27FC236}">
                <a16:creationId xmlns:a16="http://schemas.microsoft.com/office/drawing/2014/main" id="{C68A5F9C-1BA7-A543-4497-93230D0D4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82042" y="1519177"/>
            <a:ext cx="1002225" cy="596061"/>
          </a:xfrm>
          <a:prstGeom prst="rect">
            <a:avLst/>
          </a:prstGeom>
        </p:spPr>
      </p:pic>
      <p:pic>
        <p:nvPicPr>
          <p:cNvPr id="63" name="Graphic 62" descr="Line arrow Straight">
            <a:extLst>
              <a:ext uri="{FF2B5EF4-FFF2-40B4-BE49-F238E27FC236}">
                <a16:creationId xmlns:a16="http://schemas.microsoft.com/office/drawing/2014/main" id="{1471F27F-FE6C-8819-E094-D2A8D8FDE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5531" y="1455006"/>
            <a:ext cx="967240" cy="630023"/>
          </a:xfrm>
          <a:prstGeom prst="rect">
            <a:avLst/>
          </a:prstGeom>
        </p:spPr>
      </p:pic>
      <p:pic>
        <p:nvPicPr>
          <p:cNvPr id="2240" name="Graphic 2239" descr="Line arrow Straight">
            <a:extLst>
              <a:ext uri="{FF2B5EF4-FFF2-40B4-BE49-F238E27FC236}">
                <a16:creationId xmlns:a16="http://schemas.microsoft.com/office/drawing/2014/main" id="{672BEA4B-C77F-296C-5A54-F376E6AE5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732141">
            <a:off x="7592909" y="2534643"/>
            <a:ext cx="1031336" cy="654678"/>
          </a:xfrm>
          <a:prstGeom prst="rect">
            <a:avLst/>
          </a:prstGeom>
        </p:spPr>
      </p:pic>
      <p:sp>
        <p:nvSpPr>
          <p:cNvPr id="2257" name="Google Shape;2257;p53"/>
          <p:cNvSpPr txBox="1">
            <a:spLocks noGrp="1"/>
          </p:cNvSpPr>
          <p:nvPr>
            <p:ph type="title" idx="4294967295"/>
          </p:nvPr>
        </p:nvSpPr>
        <p:spPr>
          <a:xfrm>
            <a:off x="5253558" y="2448179"/>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SQL AWS RDS</a:t>
            </a:r>
            <a:endParaRPr sz="2500" dirty="0">
              <a:solidFill>
                <a:schemeClr val="accent3"/>
              </a:solidFill>
            </a:endParaRPr>
          </a:p>
        </p:txBody>
      </p:sp>
      <p:pic>
        <p:nvPicPr>
          <p:cNvPr id="2244" name="Graphic 2243" descr="Line arrow Straight">
            <a:extLst>
              <a:ext uri="{FF2B5EF4-FFF2-40B4-BE49-F238E27FC236}">
                <a16:creationId xmlns:a16="http://schemas.microsoft.com/office/drawing/2014/main" id="{55A622EA-F7AD-CA0A-D878-9A659A007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31833" y="1552522"/>
            <a:ext cx="805788" cy="566871"/>
          </a:xfrm>
          <a:prstGeom prst="rect">
            <a:avLst/>
          </a:prstGeom>
        </p:spPr>
      </p:pic>
      <p:pic>
        <p:nvPicPr>
          <p:cNvPr id="2245" name="Graphic 2244" descr="Line arrow Straight">
            <a:extLst>
              <a:ext uri="{FF2B5EF4-FFF2-40B4-BE49-F238E27FC236}">
                <a16:creationId xmlns:a16="http://schemas.microsoft.com/office/drawing/2014/main" id="{947A28D7-4834-7379-A125-C508894E1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27076" y="3332530"/>
            <a:ext cx="1140967" cy="532514"/>
          </a:xfrm>
          <a:prstGeom prst="rect">
            <a:avLst/>
          </a:prstGeom>
        </p:spPr>
      </p:pic>
      <p:sp>
        <p:nvSpPr>
          <p:cNvPr id="2263" name="Google Shape;2263;p53"/>
          <p:cNvSpPr txBox="1">
            <a:spLocks noGrp="1"/>
          </p:cNvSpPr>
          <p:nvPr>
            <p:ph type="title" idx="4294967295"/>
          </p:nvPr>
        </p:nvSpPr>
        <p:spPr>
          <a:xfrm>
            <a:off x="7415244" y="2448179"/>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FLASK &amp; API</a:t>
            </a:r>
            <a:endParaRPr sz="2500" dirty="0">
              <a:solidFill>
                <a:schemeClr val="accent3"/>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American Football Team Company Profile by Slidesgo">
  <a:themeElements>
    <a:clrScheme name="Simple Light">
      <a:dk1>
        <a:srgbClr val="1B3657"/>
      </a:dk1>
      <a:lt1>
        <a:srgbClr val="EFEFEF"/>
      </a:lt1>
      <a:dk2>
        <a:srgbClr val="C83746"/>
      </a:dk2>
      <a:lt2>
        <a:srgbClr val="E6A970"/>
      </a:lt2>
      <a:accent1>
        <a:srgbClr val="000000"/>
      </a:accent1>
      <a:accent2>
        <a:srgbClr val="813025"/>
      </a:accent2>
      <a:accent3>
        <a:srgbClr val="FFFFFF"/>
      </a:accent3>
      <a:accent4>
        <a:srgbClr val="FFC9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1751</TotalTime>
  <Words>1644</Words>
  <Application>Microsoft Office PowerPoint</Application>
  <PresentationFormat>On-screen Show (16:9)</PresentationFormat>
  <Paragraphs>245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Agency FB</vt:lpstr>
      <vt:lpstr>Anaheim</vt:lpstr>
      <vt:lpstr>Calibri</vt:lpstr>
      <vt:lpstr>PT Sans</vt:lpstr>
      <vt:lpstr>Oxygen</vt:lpstr>
      <vt:lpstr>Squada One</vt:lpstr>
      <vt:lpstr>Proxima Nova</vt:lpstr>
      <vt:lpstr>Barlow Condensed</vt:lpstr>
      <vt:lpstr>American Football Team Company Profile by Slidesgo</vt:lpstr>
      <vt:lpstr>FANTASY FOOTBALL ANALYTICS AND PREDICTOR</vt:lpstr>
      <vt:lpstr>$18.6 Billion</vt:lpstr>
      <vt:lpstr>Fantasy Football Rosters</vt:lpstr>
      <vt:lpstr>Nailing The Fantasy Football Draft</vt:lpstr>
      <vt:lpstr>NFL Stats Player Profile</vt:lpstr>
      <vt:lpstr>OPERATING TABLE OF CONTENTS</vt:lpstr>
      <vt:lpstr>Data Processing</vt:lpstr>
      <vt:lpstr>Data Munging and Transformation</vt:lpstr>
      <vt:lpstr> PROJECT METHODS AND LANGUAGES</vt:lpstr>
      <vt:lpstr>Machine Learning</vt:lpstr>
      <vt:lpstr>Data Collection</vt:lpstr>
      <vt:lpstr>Functions and Scalars</vt:lpstr>
      <vt:lpstr>KNN</vt:lpstr>
      <vt:lpstr>Skill Players Clusters by Position</vt:lpstr>
      <vt:lpstr>OUR MACHINE LEARNING RESULTS</vt:lpstr>
      <vt:lpstr>PREDICTIONS</vt:lpstr>
      <vt:lpstr>AWARDS</vt:lpstr>
      <vt:lpstr>OUR CHALLENGES  A GAME OF INCHES</vt:lpstr>
      <vt:lpstr>OUR NFL FantasyAI Assistant</vt:lpstr>
      <vt:lpstr>PREDICTIONS WHEEL</vt:lpstr>
      <vt:lpstr>OUR NFL FantasyAI Website </vt:lpstr>
      <vt:lpstr>NFL PREDICTIVES RESOURCES</vt:lpstr>
      <vt:lpstr>THANKS!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FOOTBALL ANALYTICS AND PREDICTOR</dc:title>
  <dc:creator>Pamela Phillips</dc:creator>
  <cp:lastModifiedBy>Pamela Phillips</cp:lastModifiedBy>
  <cp:revision>32</cp:revision>
  <dcterms:modified xsi:type="dcterms:W3CDTF">2022-08-31T20:44:31Z</dcterms:modified>
</cp:coreProperties>
</file>